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30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301" r:id="rId26"/>
    <p:sldId id="281" r:id="rId27"/>
    <p:sldId id="282" r:id="rId28"/>
    <p:sldId id="283" r:id="rId29"/>
    <p:sldId id="284" r:id="rId30"/>
    <p:sldId id="302" r:id="rId31"/>
    <p:sldId id="285" r:id="rId32"/>
    <p:sldId id="286" r:id="rId33"/>
    <p:sldId id="287" r:id="rId34"/>
    <p:sldId id="288" r:id="rId35"/>
    <p:sldId id="289" r:id="rId36"/>
    <p:sldId id="290" r:id="rId37"/>
    <p:sldId id="294" r:id="rId38"/>
    <p:sldId id="292" r:id="rId39"/>
    <p:sldId id="293" r:id="rId40"/>
    <p:sldId id="30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notesViewPr>
    <p:cSldViewPr snapToGrid="0">
      <p:cViewPr varScale="1">
        <p:scale>
          <a:sx n="55" d="100"/>
          <a:sy n="55" d="100"/>
        </p:scale>
        <p:origin x="28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00BA-289A-4F09-9DBA-081E4AE0A6D5}" type="datetimeFigureOut">
              <a:rPr lang="da-DK" smtClean="0"/>
              <a:t>25-01-2023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4ABFE-789E-4B62-9D32-16685C38C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06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ABFE-789E-4B62-9D32-16685C38C17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206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4ABFE-789E-4B62-9D32-16685C38C17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22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ABFE-789E-4B62-9D32-16685C38C171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39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Ved sin ondskab bringes den uretfærdige til fald,</a:t>
            </a:r>
          </a:p>
          <a:p>
            <a:r>
              <a:rPr lang="da-DK" dirty="0"/>
              <a:t>den retfærdige sætter sin lid til hans død.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ABFE-789E-4B62-9D32-16685C38C171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882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i="1" dirty="0">
                <a:latin typeface="Times New Roman" panose="02020603050405020304" pitchFamily="18" charset="0"/>
              </a:rPr>
              <a:t>	</a:t>
            </a:r>
            <a:r>
              <a:rPr lang="da-DK" sz="1800" i="1" dirty="0" err="1">
                <a:latin typeface="Times New Roman" panose="02020603050405020304" pitchFamily="18" charset="0"/>
              </a:rPr>
              <a:t>irš</a:t>
            </a:r>
            <a:r>
              <a:rPr lang="da-DK" sz="1800" i="1" dirty="0">
                <a:latin typeface="Times New Roman" panose="02020603050405020304" pitchFamily="18" charset="0"/>
              </a:rPr>
              <a:t> </a:t>
            </a:r>
            <a:r>
              <a:rPr lang="da-DK" sz="1800" dirty="0">
                <a:latin typeface="Times New Roman" panose="02020603050405020304" pitchFamily="18" charset="0"/>
              </a:rPr>
              <a:t>svarer til</a:t>
            </a:r>
            <a:r>
              <a:rPr lang="da-DK" sz="1800" i="1" dirty="0">
                <a:latin typeface="Times New Roman" panose="02020603050405020304" pitchFamily="18" charset="0"/>
              </a:rPr>
              <a:t> </a:t>
            </a:r>
            <a:r>
              <a:rPr lang="he-IL" sz="1800" dirty="0">
                <a:latin typeface="Times New Roman" panose="02020603050405020304" pitchFamily="18" charset="0"/>
              </a:rPr>
              <a:t>ארשׁ</a:t>
            </a:r>
            <a:r>
              <a:rPr lang="da-DK" sz="1800" dirty="0">
                <a:latin typeface="Times New Roman" panose="02020603050405020304" pitchFamily="18" charset="0"/>
              </a:rPr>
              <a:t>  </a:t>
            </a:r>
            <a:r>
              <a:rPr lang="da-DK" sz="1800" i="1" dirty="0">
                <a:latin typeface="Times New Roman" panose="02020603050405020304" pitchFamily="18" charset="0"/>
              </a:rPr>
              <a:t>bede om, rekvirere</a:t>
            </a:r>
          </a:p>
          <a:p>
            <a:r>
              <a:rPr lang="da-DK" sz="1800" dirty="0">
                <a:latin typeface="Times New Roman" panose="02020603050405020304" pitchFamily="18" charset="0"/>
              </a:rPr>
              <a:t>	</a:t>
            </a:r>
          </a:p>
          <a:p>
            <a:r>
              <a:rPr lang="da-DK" sz="1800" dirty="0">
                <a:latin typeface="Times New Roman" panose="02020603050405020304" pitchFamily="18" charset="0"/>
              </a:rPr>
              <a:t>	</a:t>
            </a:r>
            <a:r>
              <a:rPr lang="da-DK" sz="1800" dirty="0" err="1">
                <a:latin typeface="Times New Roman" panose="02020603050405020304" pitchFamily="18" charset="0"/>
              </a:rPr>
              <a:t>ǵzr</a:t>
            </a:r>
            <a:r>
              <a:rPr lang="da-DK" sz="1800" dirty="0">
                <a:latin typeface="Times New Roman" panose="02020603050405020304" pitchFamily="18" charset="0"/>
              </a:rPr>
              <a:t> svarer til</a:t>
            </a:r>
            <a:r>
              <a:rPr lang="he-IL" sz="1800" dirty="0">
                <a:latin typeface="Times New Roman" panose="02020603050405020304" pitchFamily="18" charset="0"/>
              </a:rPr>
              <a:t> עזר </a:t>
            </a:r>
            <a:r>
              <a:rPr lang="da-DK" sz="1800" i="1" dirty="0">
                <a:latin typeface="Times New Roman" panose="02020603050405020304" pitchFamily="18" charset="0"/>
              </a:rPr>
              <a:t>stærk, helt</a:t>
            </a:r>
          </a:p>
          <a:p>
            <a:endParaRPr lang="he-IL" sz="1800" dirty="0">
              <a:latin typeface="Times New Roman" panose="02020603050405020304" pitchFamily="18" charset="0"/>
            </a:endParaRPr>
          </a:p>
          <a:p>
            <a:endParaRPr lang="da-DK" sz="1800" dirty="0">
              <a:latin typeface="Times New Roman" panose="02020603050405020304" pitchFamily="18" charset="0"/>
            </a:endParaRPr>
          </a:p>
          <a:p>
            <a:endParaRPr lang="he-IL" sz="1800" dirty="0">
              <a:latin typeface="Times New Roman" panose="02020603050405020304" pitchFamily="18" charset="0"/>
            </a:endParaRPr>
          </a:p>
          <a:p>
            <a:endParaRPr lang="da-DK" sz="1800" i="1" dirty="0">
              <a:latin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ABFE-789E-4B62-9D32-16685C38C171}" type="slidenum">
              <a:rPr lang="da-DK" smtClean="0"/>
              <a:t>25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C422CB0-167C-3EDA-196E-5E06FFAC0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85" t="18690" r="37381" b="65175"/>
          <a:stretch/>
        </p:blipFill>
        <p:spPr>
          <a:xfrm>
            <a:off x="685800" y="4400550"/>
            <a:ext cx="1010196" cy="59218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33DFC61-214F-64E5-6ED2-F20BCF77D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14" t="40659" r="42095" b="47865"/>
          <a:stretch/>
        </p:blipFill>
        <p:spPr>
          <a:xfrm>
            <a:off x="609601" y="4992732"/>
            <a:ext cx="836023" cy="4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7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latin typeface="Times New Roman" panose="02020603050405020304" pitchFamily="18" charset="0"/>
              </a:rPr>
              <a:t>Ryan Thomas argumenterer for, at verbet </a:t>
            </a:r>
            <a:r>
              <a:rPr lang="da-DK" sz="1800" i="1" dirty="0" err="1">
                <a:latin typeface="Times New Roman" panose="02020603050405020304" pitchFamily="18" charset="0"/>
              </a:rPr>
              <a:t>qny</a:t>
            </a:r>
            <a:r>
              <a:rPr lang="da-DK" sz="1800" i="0" dirty="0">
                <a:latin typeface="Times New Roman" panose="02020603050405020304" pitchFamily="18" charset="0"/>
              </a:rPr>
              <a:t> i Vest-Semitisk aldrig betyder “at skabe” og at det alle steder kan forklares som udledt af en enkelt rod, der har den grundlæggende betydning: “at erhverve, komme i besiddelse af.” Den korrekte oversættelse af det hebraiske:  </a:t>
            </a:r>
            <a:r>
              <a:rPr lang="da-DK" sz="1800" i="1" dirty="0" err="1">
                <a:latin typeface="Times New Roman" panose="02020603050405020304" pitchFamily="18" charset="0"/>
              </a:rPr>
              <a:t>qnh</a:t>
            </a:r>
            <a:r>
              <a:rPr lang="da-DK" sz="1800" i="1" dirty="0">
                <a:latin typeface="Times New Roman" panose="02020603050405020304" pitchFamily="18" charset="0"/>
              </a:rPr>
              <a:t> </a:t>
            </a:r>
            <a:r>
              <a:rPr lang="da-DK" sz="1800" i="1" dirty="0" err="1">
                <a:latin typeface="Times New Roman" panose="02020603050405020304" pitchFamily="18" charset="0"/>
              </a:rPr>
              <a:t>šmym</a:t>
            </a:r>
            <a:r>
              <a:rPr lang="da-DK" sz="1800" i="1" dirty="0">
                <a:latin typeface="Times New Roman" panose="02020603050405020304" pitchFamily="18" charset="0"/>
              </a:rPr>
              <a:t> </a:t>
            </a:r>
            <a:r>
              <a:rPr lang="da-DK" sz="1800" i="1" dirty="0" err="1">
                <a:latin typeface="Times New Roman" panose="02020603050405020304" pitchFamily="18" charset="0"/>
              </a:rPr>
              <a:t>wʾrṣ</a:t>
            </a:r>
            <a:r>
              <a:rPr lang="da-DK" sz="1800" i="0" dirty="0">
                <a:latin typeface="Times New Roman" panose="02020603050405020304" pitchFamily="18" charset="0"/>
              </a:rPr>
              <a:t> i 1 Mos 14,19.22 er: “Ejeren af himmel og jord”.</a:t>
            </a:r>
          </a:p>
          <a:p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4ABFE-789E-4B62-9D32-16685C38C171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53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ABFE-789E-4B62-9D32-16685C38C171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77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0535-E702-4613-8790-9B8E14C390E3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890F-A16B-480A-A41C-BA36B4DACBE8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6C0-6F72-497C-AC30-2ADC28288644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C9B-1E67-440D-BB0F-1D67C4436899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66F-E9D3-4853-A4E2-660816728CC8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C71-D3FA-4FA2-A1F1-9526D2734B16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86F7-5B66-4F0F-800F-CA770B25EF82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F539-FB35-48C4-89DB-03BEF4638357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0029-9928-4D16-A944-6CE5B3F25C10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E31B-A3DE-4DB0-8DE6-59794F232414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D3A9-ADB4-4BC6-9E8E-61998FD60EF2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DB63-29D1-4D5E-AD5D-656037C3B4B9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ED2A-751F-490C-A167-E8B1344FCCEC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365B-F64D-497B-BD9A-BB3748EB84BB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DBD-5EFB-4424-AAE1-BD7291182FB2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714E-A77B-418B-884B-7E79319088B2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303D-A2B4-44FC-8316-465DB50979F3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5B9E3-BD12-44F3-95B7-2CBD059573ED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151385" y="273353"/>
            <a:ext cx="9794298" cy="40382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da-DK" sz="7258" b="1" spc="-1" dirty="0">
                <a:solidFill>
                  <a:schemeClr val="tx1"/>
                </a:solidFill>
                <a:latin typeface="Source Serif Pro Black"/>
                <a:ea typeface="DejaVu Sans"/>
              </a:rPr>
              <a:t>Ordsprogenes Bog</a:t>
            </a:r>
            <a:br>
              <a:rPr sz="7258" dirty="0">
                <a:solidFill>
                  <a:schemeClr val="tx1"/>
                </a:solidFill>
              </a:rPr>
            </a:br>
            <a:r>
              <a:rPr lang="da-DK" sz="7258" b="1" spc="-1" dirty="0">
                <a:solidFill>
                  <a:schemeClr val="tx1"/>
                </a:solidFill>
                <a:latin typeface="Source Serif Pro Black"/>
                <a:ea typeface="DejaVu Sans"/>
              </a:rPr>
              <a:t>Alle gode gange tre</a:t>
            </a:r>
            <a:br>
              <a:rPr sz="7258" dirty="0">
                <a:solidFill>
                  <a:schemeClr val="tx1"/>
                </a:solidFill>
              </a:rPr>
            </a:br>
            <a:endParaRPr lang="da-DK" sz="7258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1155304" y="4732224"/>
            <a:ext cx="9786460" cy="140431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06607" indent="-406607">
              <a:lnSpc>
                <a:spcPct val="90000"/>
              </a:lnSpc>
              <a:spcBef>
                <a:spcPts val="908"/>
              </a:spcBef>
              <a:buClr>
                <a:srgbClr val="DBF5F9"/>
              </a:buClr>
              <a:buFont typeface="Arial"/>
              <a:buChar char="•"/>
            </a:pPr>
            <a:r>
              <a:rPr lang="da-DK" sz="3266" b="1" spc="-1" dirty="0">
                <a:solidFill>
                  <a:srgbClr val="DBF5F9"/>
                </a:solidFill>
                <a:latin typeface="Source Sans Pro"/>
                <a:ea typeface="DejaVu Sans"/>
              </a:rPr>
              <a:t>Bogreception på DBI – d. 24.1.2023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406607" indent="-406607">
              <a:lnSpc>
                <a:spcPct val="90000"/>
              </a:lnSpc>
              <a:spcBef>
                <a:spcPts val="908"/>
              </a:spcBef>
              <a:buClr>
                <a:srgbClr val="DBF5F9"/>
              </a:buClr>
              <a:buFont typeface="Arial"/>
              <a:buChar char="•"/>
            </a:pPr>
            <a:r>
              <a:rPr lang="da-DK" sz="3266" b="1" spc="-1" dirty="0">
                <a:solidFill>
                  <a:srgbClr val="DBF5F9"/>
                </a:solidFill>
                <a:latin typeface="Source Sans Pro"/>
                <a:ea typeface="DejaVu Sans"/>
              </a:rPr>
              <a:t>Leif Kjøller-Rasmussen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DF724BE-8C95-A015-CD5A-853DD58B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8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Ordsprogene og Visdommen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980255" y="1742007"/>
            <a:ext cx="10252824" cy="42286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97977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Visdom har i Ordsprogenes Bog et religiøst aspekt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1187489" lvl="2" indent="-285115">
              <a:lnSpc>
                <a:spcPct val="8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300" i="1" spc="-1" dirty="0">
                <a:solidFill>
                  <a:srgbClr val="FFFF00"/>
                </a:solidFill>
                <a:latin typeface="Arial"/>
                <a:ea typeface="DejaVu Sans"/>
              </a:rPr>
              <a:t>At frygte Herren er begyndelsen til kundskab</a:t>
            </a:r>
          </a:p>
          <a:p>
            <a:pPr marL="1187489" lvl="2" indent="-285115">
              <a:lnSpc>
                <a:spcPct val="8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300" i="1" spc="-1" dirty="0">
                <a:solidFill>
                  <a:srgbClr val="FFFFFF"/>
                </a:solidFill>
                <a:latin typeface="Arial"/>
                <a:ea typeface="DejaVu Sans"/>
              </a:rPr>
              <a:t>Centralt ord i Ordsprogenes Bog (1,7 og andre steder)</a:t>
            </a:r>
          </a:p>
          <a:p>
            <a:pPr marL="207386" indent="0">
              <a:lnSpc>
                <a:spcPct val="90000"/>
              </a:lnSpc>
              <a:spcBef>
                <a:spcPts val="1286"/>
              </a:spcBef>
              <a:buNone/>
              <a:tabLst>
                <a:tab pos="0" algn="l"/>
              </a:tabLst>
            </a:pPr>
            <a:endParaRPr lang="da-DK" sz="254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BE4E7B3-B638-95E5-9031-6E00C987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7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/>
          </p:nvPr>
        </p:nvSpPr>
        <p:spPr>
          <a:xfrm>
            <a:off x="953801" y="1742007"/>
            <a:ext cx="10308670" cy="48530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97977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800" spc="-1" dirty="0">
                <a:solidFill>
                  <a:srgbClr val="FFFFFF"/>
                </a:solidFill>
                <a:latin typeface="Source Sans Pro"/>
                <a:ea typeface="DejaVu Sans"/>
              </a:rPr>
              <a:t>Visdom kan være en evne, som blev erhvervet</a:t>
            </a:r>
            <a:endParaRPr lang="da-DK" sz="2800" spc="-1" dirty="0">
              <a:solidFill>
                <a:srgbClr val="000000"/>
              </a:solidFill>
              <a:latin typeface="Arial"/>
            </a:endParaRPr>
          </a:p>
          <a:p>
            <a:pPr marL="499686" lvl="1" indent="0">
              <a:lnSpc>
                <a:spcPct val="8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None/>
            </a:pPr>
            <a:r>
              <a:rPr lang="da-DK" sz="2600" i="1" spc="-1" dirty="0">
                <a:solidFill>
                  <a:srgbClr val="FFFFFF"/>
                </a:solidFill>
                <a:latin typeface="Arial"/>
                <a:ea typeface="DejaVu Sans"/>
              </a:rPr>
              <a:t>Ved oplæring</a:t>
            </a:r>
          </a:p>
          <a:p>
            <a:pPr marL="1184851" lvl="2" indent="-285115">
              <a:lnSpc>
                <a:spcPct val="8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400" i="1" spc="-1" dirty="0">
                <a:solidFill>
                  <a:srgbClr val="FFFFFF"/>
                </a:solidFill>
                <a:latin typeface="Arial"/>
                <a:ea typeface="DejaVu Sans"/>
              </a:rPr>
              <a:t>Lader man spotteren bøde, bliver den uerfarne vis, belærer man den vise, får han kundskab (Ordsp 21,11)</a:t>
            </a:r>
          </a:p>
          <a:p>
            <a:pPr marL="499686" lvl="1" indent="0">
              <a:lnSpc>
                <a:spcPct val="8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None/>
            </a:pPr>
            <a:r>
              <a:rPr lang="da-DK" sz="2600" i="1" spc="-1" dirty="0">
                <a:solidFill>
                  <a:srgbClr val="FFFFFF"/>
                </a:solidFill>
                <a:latin typeface="Arial"/>
                <a:ea typeface="DejaVu Sans"/>
              </a:rPr>
              <a:t>Ved observationer</a:t>
            </a:r>
          </a:p>
          <a:p>
            <a:pPr marL="1184851" lvl="2" indent="-285115">
              <a:lnSpc>
                <a:spcPct val="8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400" i="1" spc="-1" dirty="0">
                <a:solidFill>
                  <a:srgbClr val="FFFFFF"/>
                </a:solidFill>
                <a:latin typeface="Arial"/>
                <a:ea typeface="DejaVu Sans"/>
              </a:rPr>
              <a:t>Gå til myren, dovenkrop, betragt den færden, og bliv vis (Ordsp 6,6)</a:t>
            </a:r>
          </a:p>
          <a:p>
            <a:pPr marL="499686" lvl="1" indent="0">
              <a:lnSpc>
                <a:spcPct val="8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None/>
            </a:pPr>
            <a:r>
              <a:rPr lang="da-DK" sz="2600" i="1" spc="-1" dirty="0">
                <a:solidFill>
                  <a:srgbClr val="FFFFFF"/>
                </a:solidFill>
                <a:latin typeface="Arial"/>
                <a:ea typeface="DejaVu Sans"/>
              </a:rPr>
              <a:t>En gave fra Gud </a:t>
            </a:r>
          </a:p>
          <a:p>
            <a:pPr marL="1184851" lvl="2" indent="-285115">
              <a:lnSpc>
                <a:spcPct val="8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400" i="1" spc="-1" dirty="0">
                <a:solidFill>
                  <a:srgbClr val="FFFFFF"/>
                </a:solidFill>
                <a:latin typeface="Arial"/>
                <a:ea typeface="DejaVu Sans"/>
              </a:rPr>
              <a:t>I skal følge [loven] omhyggeligt! Så vil andre folk få øjnene op for jeres visdom og indsigt (5 Mos 4,6)  </a:t>
            </a:r>
          </a:p>
        </p:txBody>
      </p:sp>
      <p:sp>
        <p:nvSpPr>
          <p:cNvPr id="223" name="PlaceHolder 2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Ordsprogene og Visdommen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BFEB2408-B9CD-4937-FACA-90270FE4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Ordsprogene og Visdommen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765688" y="1404731"/>
            <a:ext cx="10687183" cy="51575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657074" indent="-45720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"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Kun Gud ejer visdommen i hele sin fylde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99698" lvl="1" indent="0">
              <a:lnSpc>
                <a:spcPct val="90000"/>
              </a:lnSpc>
              <a:spcBef>
                <a:spcPts val="453"/>
              </a:spcBef>
              <a:spcAft>
                <a:spcPts val="1019"/>
              </a:spcAft>
              <a:buClr>
                <a:schemeClr val="accent3"/>
              </a:buClr>
              <a:buSzPct val="100000"/>
              <a:buNone/>
            </a:pPr>
            <a:r>
              <a:rPr lang="da-DK" sz="2903" i="1" spc="-1" dirty="0">
                <a:solidFill>
                  <a:srgbClr val="FFFFFF"/>
                </a:solidFill>
                <a:latin typeface="Source Sans Pro"/>
                <a:ea typeface="DejaVu Sans"/>
              </a:rPr>
              <a:t>Hos Gud er visdom og styrke, han sidder inde med råd og indsigt.</a:t>
            </a: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 (Job 12,13)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657074" indent="-45720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"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Universet er et produkt af hans visdom</a:t>
            </a:r>
          </a:p>
          <a:p>
            <a:pPr marL="999698" lvl="1" indent="0">
              <a:lnSpc>
                <a:spcPct val="90000"/>
              </a:lnSpc>
              <a:spcBef>
                <a:spcPts val="453"/>
              </a:spcBef>
              <a:spcAft>
                <a:spcPts val="1019"/>
              </a:spcAft>
              <a:buClr>
                <a:schemeClr val="accent3"/>
              </a:buClr>
              <a:buSzPct val="100000"/>
              <a:buNone/>
            </a:pPr>
            <a:r>
              <a:rPr lang="da-DK" sz="2903" i="1" spc="-1" dirty="0">
                <a:solidFill>
                  <a:srgbClr val="FFFFFF"/>
                </a:solidFill>
                <a:latin typeface="Source Sans Pro"/>
                <a:ea typeface="DejaVu Sans"/>
              </a:rPr>
              <a:t>Herren grundlagde jorden med visdom og grundfæstede himlen med indsigt; ved hans </a:t>
            </a:r>
            <a:r>
              <a:rPr lang="da-DK" sz="2903" i="1" spc="-1" dirty="0" err="1">
                <a:solidFill>
                  <a:srgbClr val="FFFFFF"/>
                </a:solidFill>
                <a:latin typeface="Source Sans Pro"/>
                <a:ea typeface="DejaVu Sans"/>
              </a:rPr>
              <a:t>kunskab</a:t>
            </a:r>
            <a:r>
              <a:rPr lang="da-DK" sz="2903" i="1" spc="-1" dirty="0">
                <a:solidFill>
                  <a:srgbClr val="FFFFFF"/>
                </a:solidFill>
                <a:latin typeface="Source Sans Pro"/>
                <a:ea typeface="DejaVu Sans"/>
              </a:rPr>
              <a:t> vældede strømmene frem, og skyerne dryppede med dug.</a:t>
            </a: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 (Ordsp 3,19-20)</a:t>
            </a:r>
          </a:p>
          <a:p>
            <a:pPr marL="657074" lvl="1" indent="-45720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"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Ordsprogene har autoritet fra HERREN</a:t>
            </a:r>
          </a:p>
          <a:p>
            <a:pPr marL="999698" lvl="1" indent="0">
              <a:lnSpc>
                <a:spcPct val="90000"/>
              </a:lnSpc>
              <a:spcBef>
                <a:spcPts val="453"/>
              </a:spcBef>
              <a:spcAft>
                <a:spcPts val="1019"/>
              </a:spcAft>
              <a:buClr>
                <a:schemeClr val="accent3"/>
              </a:buClr>
              <a:buSzPct val="100000"/>
              <a:buNone/>
            </a:pPr>
            <a:r>
              <a:rPr lang="da-DK" sz="2903" i="1" spc="-1" dirty="0">
                <a:solidFill>
                  <a:srgbClr val="FFFFFF"/>
                </a:solidFill>
                <a:latin typeface="Source Sans Pro"/>
                <a:ea typeface="DejaVu Sans"/>
              </a:rPr>
              <a:t>For Herren giver visdom, fra hans mund kommer kundskab og forstandighed</a:t>
            </a: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 (Ordsp 2,6)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ADF1213-CAF1-0CB3-EED5-4F636B0A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725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Ordsprogenes Bog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080000" y="1800000"/>
            <a:ext cx="9273068" cy="37211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500" lnSpcReduction="20000"/>
          </a:bodyPr>
          <a:lstStyle/>
          <a:p>
            <a:pPr marL="94059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Indledningen (1-9)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94059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Salomos ordsprog (10,1-22,16)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94059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Ord af vise mænd (22,17-24,34)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94059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Flere ordsprog af Salomo (25,1–29,27)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94059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Ord af </a:t>
            </a:r>
            <a:r>
              <a:rPr lang="da-DK" sz="3629" spc="-1" dirty="0" err="1">
                <a:solidFill>
                  <a:srgbClr val="FFFFFF"/>
                </a:solidFill>
                <a:latin typeface="Source Sans Pro"/>
                <a:ea typeface="DejaVu Sans"/>
              </a:rPr>
              <a:t>Agur</a:t>
            </a: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 </a:t>
            </a:r>
            <a:r>
              <a:rPr lang="da-DK" sz="3629" spc="-1">
                <a:solidFill>
                  <a:srgbClr val="FFFFFF"/>
                </a:solidFill>
                <a:latin typeface="Source Sans Pro"/>
                <a:ea typeface="DejaVu Sans"/>
              </a:rPr>
              <a:t>(30,1-33)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94059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Ord af </a:t>
            </a:r>
            <a:r>
              <a:rPr lang="da-DK" sz="3629" spc="-1" dirty="0" err="1">
                <a:solidFill>
                  <a:srgbClr val="FFFFFF"/>
                </a:solidFill>
                <a:latin typeface="Source Sans Pro"/>
                <a:ea typeface="DejaVu Sans"/>
              </a:rPr>
              <a:t>Lemuel</a:t>
            </a: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 (31,1-31)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375F652-E601-D547-3889-A88FE9AC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ktangel 131"/>
          <p:cNvSpPr/>
          <p:nvPr/>
        </p:nvSpPr>
        <p:spPr>
          <a:xfrm>
            <a:off x="1176206" y="261269"/>
            <a:ext cx="9926239" cy="8471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9" name="Rektangel 132"/>
          <p:cNvSpPr/>
          <p:nvPr/>
        </p:nvSpPr>
        <p:spPr>
          <a:xfrm>
            <a:off x="1176206" y="391903"/>
            <a:ext cx="6464433" cy="716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0" name="Rektangel 133"/>
          <p:cNvSpPr/>
          <p:nvPr/>
        </p:nvSpPr>
        <p:spPr>
          <a:xfrm>
            <a:off x="539999" y="111600"/>
            <a:ext cx="9273068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  <a:cs typeface="+mj-cs"/>
              </a:rPr>
              <a:t>Ordsprogstyper</a:t>
            </a:r>
          </a:p>
        </p:txBody>
      </p:sp>
      <p:sp>
        <p:nvSpPr>
          <p:cNvPr id="231" name="Rektangel 134"/>
          <p:cNvSpPr/>
          <p:nvPr/>
        </p:nvSpPr>
        <p:spPr>
          <a:xfrm>
            <a:off x="1080000" y="1800000"/>
            <a:ext cx="9273068" cy="43677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t">
            <a:noAutofit/>
          </a:bodyPr>
          <a:lstStyle/>
          <a:p>
            <a:pPr marL="94059">
              <a:lnSpc>
                <a:spcPct val="7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</a:pPr>
            <a:r>
              <a:rPr lang="da-DK" sz="3200" spc="-1" dirty="0">
                <a:solidFill>
                  <a:srgbClr val="FFFFFF"/>
                </a:solidFill>
                <a:latin typeface="Source Sans Pro"/>
                <a:ea typeface="DejaVu Sans"/>
                <a:cs typeface="+mj-cs"/>
              </a:rPr>
              <a:t>Korte, fyndige udsagn</a:t>
            </a:r>
          </a:p>
          <a:p>
            <a:pPr marL="94059">
              <a:lnSpc>
                <a:spcPct val="7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</a:pPr>
            <a:r>
              <a:rPr lang="da-DK" sz="3200" spc="-1" dirty="0">
                <a:solidFill>
                  <a:srgbClr val="FFFFFF"/>
                </a:solidFill>
                <a:latin typeface="Source Sans Pro"/>
                <a:ea typeface="DejaVu Sans"/>
                <a:cs typeface="+mj-cs"/>
              </a:rPr>
              <a:t>Hellere-end-ordsprog</a:t>
            </a:r>
          </a:p>
          <a:p>
            <a:pPr marL="94059">
              <a:lnSpc>
                <a:spcPct val="7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</a:pPr>
            <a:r>
              <a:rPr lang="da-DK" sz="3200" spc="-1" dirty="0">
                <a:solidFill>
                  <a:srgbClr val="FFFFFF"/>
                </a:solidFill>
                <a:latin typeface="Source Sans Pro"/>
                <a:ea typeface="DejaVu Sans"/>
                <a:cs typeface="+mj-cs"/>
              </a:rPr>
              <a:t>Tal-ordsprog</a:t>
            </a:r>
          </a:p>
          <a:p>
            <a:pPr marL="94059">
              <a:lnSpc>
                <a:spcPct val="7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</a:pPr>
            <a:r>
              <a:rPr lang="da-DK" sz="3200" spc="-1" dirty="0">
                <a:solidFill>
                  <a:srgbClr val="FFFFFF"/>
                </a:solidFill>
                <a:latin typeface="Source Sans Pro"/>
                <a:ea typeface="DejaVu Sans"/>
                <a:cs typeface="+mj-cs"/>
              </a:rPr>
              <a:t>Leveregler</a:t>
            </a:r>
          </a:p>
          <a:p>
            <a:pPr marL="94059">
              <a:lnSpc>
                <a:spcPct val="7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</a:pPr>
            <a:r>
              <a:rPr lang="da-DK" sz="3200" spc="-1" dirty="0">
                <a:solidFill>
                  <a:srgbClr val="FFFFFF"/>
                </a:solidFill>
                <a:latin typeface="Source Sans Pro"/>
                <a:ea typeface="DejaVu Sans"/>
                <a:cs typeface="+mj-cs"/>
              </a:rPr>
              <a:t>Afsnitsmarkører</a:t>
            </a:r>
          </a:p>
          <a:p>
            <a:pPr marL="94059" lvl="1">
              <a:lnSpc>
                <a:spcPct val="7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</a:pPr>
            <a:r>
              <a:rPr lang="da-DK" sz="3200" spc="-1" dirty="0">
                <a:solidFill>
                  <a:srgbClr val="FFFFFF"/>
                </a:solidFill>
                <a:latin typeface="Source Sans Pro"/>
                <a:ea typeface="DejaVu Sans"/>
                <a:cs typeface="+mj-cs"/>
              </a:rPr>
              <a:t>Formaningsordsprog</a:t>
            </a:r>
          </a:p>
          <a:p>
            <a:pPr marL="94059" lvl="1">
              <a:lnSpc>
                <a:spcPct val="7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</a:pPr>
            <a:r>
              <a:rPr lang="da-DK" sz="3200" spc="-1" dirty="0">
                <a:solidFill>
                  <a:srgbClr val="FFFFFF"/>
                </a:solidFill>
                <a:latin typeface="Source Sans Pro"/>
                <a:ea typeface="DejaVu Sans"/>
                <a:cs typeface="+mj-cs"/>
              </a:rPr>
              <a:t>Ordsprog om kvinder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BE576546-C4DD-B61B-221C-D8F40D78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ktangel 131"/>
          <p:cNvSpPr/>
          <p:nvPr/>
        </p:nvSpPr>
        <p:spPr>
          <a:xfrm>
            <a:off x="1176206" y="261269"/>
            <a:ext cx="9926239" cy="8471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3" name="Rektangel 132"/>
          <p:cNvSpPr/>
          <p:nvPr/>
        </p:nvSpPr>
        <p:spPr>
          <a:xfrm>
            <a:off x="1176206" y="391903"/>
            <a:ext cx="6464433" cy="716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4" name="Rektangel 133"/>
          <p:cNvSpPr/>
          <p:nvPr/>
        </p:nvSpPr>
        <p:spPr>
          <a:xfrm>
            <a:off x="540000" y="326585"/>
            <a:ext cx="6268481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Ordsprogstyper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Rektangel 134"/>
          <p:cNvSpPr/>
          <p:nvPr/>
        </p:nvSpPr>
        <p:spPr>
          <a:xfrm>
            <a:off x="1437474" y="1828879"/>
            <a:ext cx="9273068" cy="3721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t">
            <a:noAutofit/>
          </a:bodyPr>
          <a:lstStyle/>
          <a:p>
            <a:pPr>
              <a:lnSpc>
                <a:spcPct val="100000"/>
              </a:lnSpc>
            </a:pPr>
            <a:endParaRPr lang="da-DK" sz="4355" spc="-1">
              <a:solidFill>
                <a:srgbClr val="FFFFFF"/>
              </a:solidFill>
              <a:latin typeface="Source Sans Pro"/>
              <a:ea typeface="DejaVu Sans"/>
            </a:endParaRPr>
          </a:p>
        </p:txBody>
      </p:sp>
      <p:pic>
        <p:nvPicPr>
          <p:cNvPr id="236" name="Billede 2"/>
          <p:cNvPicPr/>
          <p:nvPr/>
        </p:nvPicPr>
        <p:blipFill>
          <a:blip r:embed="rId2"/>
          <a:srcRect l="18067" t="9537" r="9321" b="22042"/>
          <a:stretch/>
        </p:blipFill>
        <p:spPr>
          <a:xfrm>
            <a:off x="1075618" y="1460491"/>
            <a:ext cx="10148970" cy="5398784"/>
          </a:xfrm>
          <a:prstGeom prst="rect">
            <a:avLst/>
          </a:prstGeom>
          <a:ln w="0">
            <a:noFill/>
          </a:ln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265042D-CDDA-14F6-A50D-AC577413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9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Afsnitsmarkører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002789" y="1742007"/>
            <a:ext cx="9988617" cy="42286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marL="96018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11,16: En indtagende kvinde vinder ære, stærke mænd vinder rigdom.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6018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11,22: Guldring i svinetryne: smuk kvinde uden dømmekraft.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205753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None/>
              <a:tabLst>
                <a:tab pos="0" algn="l"/>
              </a:tabLst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6018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21,9: Hellere bo i en krog på taget end dele hus med en stridbar kone.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6018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21,19: Hellere bo i et ørkenland end have en stridbar og arrig kone.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37BCDCE-F5A6-E46E-0E52-80177D2A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07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ktangel 131"/>
          <p:cNvSpPr/>
          <p:nvPr/>
        </p:nvSpPr>
        <p:spPr>
          <a:xfrm>
            <a:off x="1176206" y="261269"/>
            <a:ext cx="9926239" cy="8471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0" name="Rektangel 132"/>
          <p:cNvSpPr/>
          <p:nvPr/>
        </p:nvSpPr>
        <p:spPr>
          <a:xfrm>
            <a:off x="1176206" y="391903"/>
            <a:ext cx="6464433" cy="716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1" name="Rektangel 133"/>
          <p:cNvSpPr/>
          <p:nvPr/>
        </p:nvSpPr>
        <p:spPr>
          <a:xfrm>
            <a:off x="540000" y="326585"/>
            <a:ext cx="6268481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 - poesi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Rektangel 134"/>
          <p:cNvSpPr/>
          <p:nvPr/>
        </p:nvSpPr>
        <p:spPr>
          <a:xfrm>
            <a:off x="1437474" y="1828879"/>
            <a:ext cx="9273068" cy="3721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Synonym parallelisme: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For en yndig krans 	er den	på dit hoved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Og kæder							om din hals	(Ordsp 1,9)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Antitetisk parallelisme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Lyt, 			min søn 		til din fars formaning,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Afvis ikke 					din mors  belæring		(Ordsp 1,8)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B2ADB5D-827A-50F0-29BF-553C8DCD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39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ktangel 131"/>
          <p:cNvSpPr/>
          <p:nvPr/>
        </p:nvSpPr>
        <p:spPr>
          <a:xfrm>
            <a:off x="1176206" y="261269"/>
            <a:ext cx="9926239" cy="8471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4" name="Rektangel 132"/>
          <p:cNvSpPr/>
          <p:nvPr/>
        </p:nvSpPr>
        <p:spPr>
          <a:xfrm>
            <a:off x="1176206" y="391903"/>
            <a:ext cx="6464433" cy="716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5" name="Rektangel 133"/>
          <p:cNvSpPr/>
          <p:nvPr/>
        </p:nvSpPr>
        <p:spPr>
          <a:xfrm>
            <a:off x="540000" y="326585"/>
            <a:ext cx="6268481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 - poesi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Rektangel 134"/>
          <p:cNvSpPr/>
          <p:nvPr/>
        </p:nvSpPr>
        <p:spPr>
          <a:xfrm>
            <a:off x="1437474" y="1828879"/>
            <a:ext cx="9273068" cy="3721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Kiastisk parallelisme: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Den er livets træ 					for dem, der griber den,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de, der holder fast ved den, 	prises lykkelige (Ordsp 3,18)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Upræcis (eller ufuldstændig) kiastisk parallelisme: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Hellere være fattig 		og vandre retsindigt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end føre falsk tale, 		for det gør tåber (Ordsp 19,1)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7804AAB-D2DD-F4B7-0A6D-DC7C0D6A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41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ktangel 131"/>
          <p:cNvSpPr/>
          <p:nvPr/>
        </p:nvSpPr>
        <p:spPr>
          <a:xfrm>
            <a:off x="1176206" y="261269"/>
            <a:ext cx="9926239" cy="8471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8" name="Rektangel 132"/>
          <p:cNvSpPr/>
          <p:nvPr/>
        </p:nvSpPr>
        <p:spPr>
          <a:xfrm>
            <a:off x="1176206" y="391903"/>
            <a:ext cx="6464433" cy="716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9" name="Rektangel 133"/>
          <p:cNvSpPr/>
          <p:nvPr/>
        </p:nvSpPr>
        <p:spPr>
          <a:xfrm>
            <a:off x="540000" y="326585"/>
            <a:ext cx="9926239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Retfærdig/uretfærdig …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Rektangel 134"/>
          <p:cNvSpPr/>
          <p:nvPr/>
        </p:nvSpPr>
        <p:spPr>
          <a:xfrm>
            <a:off x="1437474" y="1828879"/>
            <a:ext cx="9273068" cy="3721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e-IL" sz="5988" spc="-1" dirty="0">
                <a:solidFill>
                  <a:srgbClr val="FFFFFF"/>
                </a:solidFill>
                <a:latin typeface="Times New Roman"/>
                <a:cs typeface="Times New Roman"/>
              </a:rPr>
              <a:t>רשׁע</a:t>
            </a:r>
            <a:r>
              <a:rPr lang="da-DK" sz="5988" spc="-1" dirty="0">
                <a:solidFill>
                  <a:srgbClr val="FFFFFF"/>
                </a:solidFill>
                <a:latin typeface="Times New Roman"/>
                <a:ea typeface="DejaVu Sans"/>
              </a:rPr>
              <a:t>            </a:t>
            </a:r>
            <a:r>
              <a:rPr lang="da-DK" sz="5988" spc="-1" dirty="0" err="1">
                <a:solidFill>
                  <a:srgbClr val="FFFFFF"/>
                </a:solidFill>
                <a:latin typeface="Times New Roman"/>
                <a:cs typeface="Times New Roman"/>
              </a:rPr>
              <a:t>צדיק</a:t>
            </a:r>
            <a:r>
              <a:rPr lang="da-DK" sz="5988" spc="-1" dirty="0">
                <a:solidFill>
                  <a:srgbClr val="FFFFFF"/>
                </a:solidFill>
                <a:latin typeface="Times New Roman"/>
                <a:ea typeface="DejaVu Sans"/>
              </a:rPr>
              <a:t>  </a:t>
            </a:r>
            <a:endParaRPr lang="da-DK" sz="5988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DO1992		retfærdig		 		uretfærdig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DO31			retfærdig 			ugudelig 	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BHD				retfærdig 			ond/gudløs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B2020			god						ond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69F4D6B-D791-370D-4D37-7D3F2EB7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948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Alle gode gange tre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49358" y="1742008"/>
            <a:ext cx="11264346" cy="471180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7500" lnSpcReduction="20000"/>
          </a:bodyPr>
          <a:lstStyle/>
          <a:p>
            <a:pPr marL="118553" indent="0">
              <a:lnSpc>
                <a:spcPct val="110000"/>
              </a:lnSpc>
              <a:spcBef>
                <a:spcPts val="908"/>
              </a:spcBef>
              <a:spcAft>
                <a:spcPts val="1278"/>
              </a:spcAft>
              <a:buClr>
                <a:schemeClr val="accent3">
                  <a:lumMod val="20000"/>
                  <a:lumOff val="80000"/>
                </a:schemeClr>
              </a:buClr>
              <a:buSzPct val="75000"/>
              <a:buNone/>
            </a:pPr>
            <a:r>
              <a:rPr lang="da-DK" sz="4900" spc="-1" dirty="0">
                <a:solidFill>
                  <a:srgbClr val="FFFFFF"/>
                </a:solidFill>
                <a:latin typeface="Source Sans Pro"/>
                <a:ea typeface="DejaVu Sans"/>
              </a:rPr>
              <a:t>Præst på Vestsjælland  1992-98 (Bregninge, Bjergsted og Alleshave)</a:t>
            </a:r>
            <a:endParaRPr lang="da-DK" sz="4900" spc="-1" dirty="0">
              <a:solidFill>
                <a:srgbClr val="000000"/>
              </a:solidFill>
              <a:latin typeface="Arial"/>
            </a:endParaRPr>
          </a:p>
          <a:p>
            <a:pPr marL="710312" lvl="1" indent="-359904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20000"/>
                  <a:lumOff val="80000"/>
                </a:schemeClr>
              </a:buClr>
              <a:buSzPct val="75000"/>
              <a:buFont typeface="Wingdings" charset="2"/>
              <a:buChar char=""/>
            </a:pPr>
            <a:r>
              <a:rPr lang="da-DK" sz="3600" spc="-1" dirty="0">
                <a:solidFill>
                  <a:srgbClr val="FFFFFF"/>
                </a:solidFill>
                <a:latin typeface="Source Sans Pro"/>
                <a:ea typeface="DejaVu Sans"/>
              </a:rPr>
              <a:t>Jobs Bog – Credokommentaren (1994)</a:t>
            </a:r>
            <a:endParaRPr lang="da-DK" sz="3600" spc="-1" dirty="0">
              <a:solidFill>
                <a:srgbClr val="000000"/>
              </a:solidFill>
              <a:latin typeface="Arial"/>
            </a:endParaRPr>
          </a:p>
          <a:p>
            <a:pPr marL="710312" lvl="1" indent="-359904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20000"/>
                  <a:lumOff val="80000"/>
                </a:schemeClr>
              </a:buClr>
              <a:buSzPct val="75000"/>
              <a:buFont typeface="Wingdings" charset="2"/>
              <a:buChar char=""/>
            </a:pPr>
            <a:r>
              <a:rPr lang="da-DK" sz="3600" spc="-1" dirty="0" err="1">
                <a:solidFill>
                  <a:srgbClr val="FFFFFF"/>
                </a:solidFill>
                <a:latin typeface="Source Sans Pro"/>
                <a:ea typeface="DejaVu Sans"/>
              </a:rPr>
              <a:t>BibelOrd</a:t>
            </a:r>
            <a:r>
              <a:rPr lang="da-DK" sz="3600" spc="-1" dirty="0">
                <a:solidFill>
                  <a:srgbClr val="FFFFFF"/>
                </a:solidFill>
                <a:latin typeface="Source Sans Pro"/>
                <a:ea typeface="DejaVu Sans"/>
              </a:rPr>
              <a:t> (1996)</a:t>
            </a:r>
            <a:endParaRPr lang="da-DK" sz="3600" spc="-1" dirty="0">
              <a:solidFill>
                <a:srgbClr val="000000"/>
              </a:solidFill>
              <a:latin typeface="Arial"/>
            </a:endParaRPr>
          </a:p>
          <a:p>
            <a:pPr marL="710312" lvl="1" indent="-359904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20000"/>
                  <a:lumOff val="80000"/>
                </a:schemeClr>
              </a:buClr>
              <a:buSzPct val="75000"/>
              <a:buFont typeface="Wingdings" charset="2"/>
              <a:buChar char=""/>
            </a:pPr>
            <a:r>
              <a:rPr lang="da-DK" sz="3600" spc="-1" dirty="0">
                <a:solidFill>
                  <a:srgbClr val="FFFF00"/>
                </a:solidFill>
                <a:latin typeface="Source Sans Pro"/>
                <a:ea typeface="DejaVu Sans"/>
              </a:rPr>
              <a:t>”Ordsprogenes Bog” </a:t>
            </a:r>
            <a:r>
              <a:rPr lang="da-DK" sz="3600" spc="-1" dirty="0">
                <a:solidFill>
                  <a:srgbClr val="FFFFFF"/>
                </a:solidFill>
                <a:latin typeface="Source Sans Pro"/>
                <a:ea typeface="DejaVu Sans"/>
              </a:rPr>
              <a:t>i Bibelværk for menigheden, bind 7,  s .105-180 (1996)</a:t>
            </a:r>
            <a:endParaRPr lang="da-DK" sz="3600" spc="-1" dirty="0">
              <a:solidFill>
                <a:srgbClr val="000000"/>
              </a:solidFill>
              <a:latin typeface="Arial"/>
            </a:endParaRPr>
          </a:p>
          <a:p>
            <a:pPr marL="710312" lvl="1" indent="-359904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20000"/>
                  <a:lumOff val="80000"/>
                </a:schemeClr>
              </a:buClr>
              <a:buSzPct val="75000"/>
              <a:buFont typeface="Wingdings" charset="2"/>
              <a:buChar char=""/>
            </a:pPr>
            <a:r>
              <a:rPr lang="da-DK" sz="3600" spc="-1" dirty="0">
                <a:solidFill>
                  <a:srgbClr val="FFFFFF"/>
                </a:solidFill>
                <a:latin typeface="Source Sans Pro"/>
                <a:ea typeface="DejaVu Sans"/>
              </a:rPr>
              <a:t>”Prædikerens Bog” i Bibelværk for menigheden, bind 7,  s .181-216 (1996)</a:t>
            </a:r>
          </a:p>
          <a:p>
            <a:pPr marL="710312" lvl="1" indent="-359904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20000"/>
                  <a:lumOff val="80000"/>
                </a:schemeClr>
              </a:buClr>
              <a:buSzPct val="75000"/>
              <a:buFont typeface="Wingdings" charset="2"/>
              <a:buChar char=""/>
            </a:pPr>
            <a:r>
              <a:rPr lang="da-DK" sz="3600" spc="-1" dirty="0">
                <a:solidFill>
                  <a:srgbClr val="FFFFFF"/>
                </a:solidFill>
                <a:latin typeface="Source Sans Pro"/>
                <a:ea typeface="DejaVu Sans"/>
              </a:rPr>
              <a:t>”Zakarias’ Bog og Malakias’ Bog” i Bibelværk for menigheden, bind 11, s. 165-216 (1997)</a:t>
            </a:r>
            <a:endParaRPr lang="da-DK" sz="3600" spc="-1" dirty="0">
              <a:solidFill>
                <a:srgbClr val="000000"/>
              </a:solidFill>
              <a:latin typeface="Arial"/>
            </a:endParaRPr>
          </a:p>
          <a:p>
            <a:pPr marL="118553" indent="0">
              <a:lnSpc>
                <a:spcPct val="110000"/>
              </a:lnSpc>
              <a:spcBef>
                <a:spcPts val="908"/>
              </a:spcBef>
              <a:spcAft>
                <a:spcPts val="1278"/>
              </a:spcAft>
              <a:buClr>
                <a:schemeClr val="accent3">
                  <a:lumMod val="20000"/>
                  <a:lumOff val="80000"/>
                </a:schemeClr>
              </a:buClr>
              <a:buSzPct val="75000"/>
              <a:buNone/>
            </a:pPr>
            <a:r>
              <a:rPr lang="da-DK" sz="4900" spc="-1" dirty="0">
                <a:solidFill>
                  <a:srgbClr val="FFFFFF"/>
                </a:solidFill>
                <a:latin typeface="Source Sans Pro"/>
                <a:ea typeface="DejaVu Sans"/>
              </a:rPr>
              <a:t>Præst i Herlev 1998-2018</a:t>
            </a:r>
          </a:p>
          <a:p>
            <a:pPr marL="710312" lvl="1" indent="-359904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20000"/>
                  <a:lumOff val="80000"/>
                </a:schemeClr>
              </a:buClr>
              <a:buSzPct val="75000"/>
              <a:buFont typeface="Wingdings" charset="2"/>
              <a:buChar char=""/>
            </a:pPr>
            <a:r>
              <a:rPr lang="da-DK" sz="3500" spc="-1" dirty="0">
                <a:solidFill>
                  <a:srgbClr val="FFFFFF"/>
                </a:solidFill>
                <a:latin typeface="Source Sans Pro"/>
                <a:ea typeface="DejaVu Sans"/>
              </a:rPr>
              <a:t>60 stykker til Bibelnøglen over Ordsprogenes Bog (1998-2005)</a:t>
            </a:r>
          </a:p>
          <a:p>
            <a:pPr marL="118553" lvl="1" indent="0">
              <a:lnSpc>
                <a:spcPct val="110000"/>
              </a:lnSpc>
              <a:spcBef>
                <a:spcPts val="908"/>
              </a:spcBef>
              <a:spcAft>
                <a:spcPts val="1278"/>
              </a:spcAft>
              <a:buClr>
                <a:schemeClr val="accent3">
                  <a:lumMod val="20000"/>
                  <a:lumOff val="80000"/>
                </a:schemeClr>
              </a:buClr>
              <a:buSzPct val="75000"/>
              <a:buNone/>
            </a:pPr>
            <a:r>
              <a:rPr lang="da-DK" sz="4900" spc="-1" dirty="0">
                <a:solidFill>
                  <a:srgbClr val="FFFFFF"/>
                </a:solidFill>
                <a:latin typeface="Source Sans Pro"/>
                <a:ea typeface="DejaVu Sans"/>
              </a:rPr>
              <a:t>Pensionist og knap 2 år som konstitueret sognepræst i Aulum og Hodsager (halvtids)</a:t>
            </a:r>
          </a:p>
          <a:p>
            <a:pPr marL="710312" lvl="1" indent="-359904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20000"/>
                  <a:lumOff val="80000"/>
                </a:schemeClr>
              </a:buClr>
              <a:buSzPct val="75000"/>
              <a:buFont typeface="Wingdings" charset="2"/>
              <a:buChar char=""/>
            </a:pPr>
            <a:r>
              <a:rPr lang="da-DK" sz="3500" spc="-1" dirty="0">
                <a:solidFill>
                  <a:srgbClr val="FFFF00"/>
                </a:solidFill>
                <a:latin typeface="Source Sans Pro"/>
                <a:ea typeface="DejaVu Sans"/>
              </a:rPr>
              <a:t>Ordsprogenes Bog </a:t>
            </a:r>
            <a:r>
              <a:rPr lang="da-DK" sz="3500" spc="-1" dirty="0">
                <a:solidFill>
                  <a:srgbClr val="FFFFFF"/>
                </a:solidFill>
                <a:latin typeface="Source Sans Pro"/>
                <a:ea typeface="DejaVu Sans"/>
              </a:rPr>
              <a:t>– Credokommentaren 2022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A1EAA13-CE24-B3B9-11BE-333C08C7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51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ktangel 131"/>
          <p:cNvSpPr/>
          <p:nvPr/>
        </p:nvSpPr>
        <p:spPr>
          <a:xfrm>
            <a:off x="1176206" y="261269"/>
            <a:ext cx="9926239" cy="8471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2" name="Rektangel 132"/>
          <p:cNvSpPr/>
          <p:nvPr/>
        </p:nvSpPr>
        <p:spPr>
          <a:xfrm>
            <a:off x="1176206" y="391903"/>
            <a:ext cx="6464433" cy="716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3" name="Rektangel 133"/>
          <p:cNvSpPr/>
          <p:nvPr/>
        </p:nvSpPr>
        <p:spPr>
          <a:xfrm>
            <a:off x="540000" y="326585"/>
            <a:ext cx="9926239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Retfærdig/uretfærdig …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4" name="Tabel 3"/>
          <p:cNvGraphicFramePr/>
          <p:nvPr/>
        </p:nvGraphicFramePr>
        <p:xfrm>
          <a:off x="1087701" y="1391908"/>
          <a:ext cx="10015723" cy="5394212"/>
        </p:xfrm>
        <a:graphic>
          <a:graphicData uri="http://schemas.openxmlformats.org/drawingml/2006/table">
            <a:tbl>
              <a:tblPr/>
              <a:tblGrid>
                <a:gridCol w="5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0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Ordsp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DO92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DO31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BHD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Delitzsch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Meinhold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Waltke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Longman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1,3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klogt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0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2,2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god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Guds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2,9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godt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3,33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4,18-19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Guds/de onde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8,2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sandhed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90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8,8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sandt og godt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Richtigkeit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0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8,15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gode love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Rechtgemäßheit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just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90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8,16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cj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cj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cj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cj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8,18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lykke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gode normer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Gerechtigkeit­­­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prosperity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90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9,9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klog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10,2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retsindig/ond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righteousness/wickedness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10,2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retfærdighed/uretfærdighed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retfærd/gudløshed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hæderlighed/tilranet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Gerechtigkeit/Frevel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Gerechtigkeit/Frevel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10,3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10,3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10,6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retsindig/ond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10,7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god/gudløs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10,11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retsindig/ond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10,16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10,21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retfærdig/dum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retfærdig/dåre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retskaffen/tåbe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righteous/fool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righteous/stupid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10,24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10,25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10,28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10,31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retfærdig/svigefuld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retfærdig/falsk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retsindig/løgner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righteous/perverse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wise/perverse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10,32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retsindig/ond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wise/wicked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11,1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retfærdig/uretfærdig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retfærdig/gudløs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Gerecht/Gottlos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590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11,3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Gerechten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11,4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 levevis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 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5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11,5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retfærdighed/uretfærdighed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retfærd/gudløshed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retskaffenhed/ond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Gerechtigkeit/Frevler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500" b="0" strike="noStrike" spc="-1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righteousness/wicked</a:t>
                      </a:r>
                      <a:endParaRPr lang="da-DK" sz="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39" marR="2939" marT="41476" marB="41476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8C6BE13-0C4E-4DE3-CA16-0CED2B4E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0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319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Evigt liv – evig død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kstfelt 3"/>
          <p:cNvSpPr/>
          <p:nvPr/>
        </p:nvSpPr>
        <p:spPr>
          <a:xfrm>
            <a:off x="1398937" y="6326941"/>
            <a:ext cx="9625454" cy="4174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177" spc="-1">
                <a:solidFill>
                  <a:srgbClr val="FFFFFF"/>
                </a:solidFill>
                <a:latin typeface="Arial"/>
                <a:ea typeface="DejaVu Sans"/>
              </a:rPr>
              <a:t>Opslag i emneregister (Tillæg til Credokommentar)</a:t>
            </a:r>
            <a:endParaRPr lang="da-DK" sz="2177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Billede 7"/>
          <p:cNvPicPr/>
          <p:nvPr/>
        </p:nvPicPr>
        <p:blipFill>
          <a:blip r:embed="rId2"/>
          <a:srcRect l="1678" t="16725" r="25728" b="18361"/>
          <a:stretch/>
        </p:blipFill>
        <p:spPr>
          <a:xfrm>
            <a:off x="1303574" y="1537892"/>
            <a:ext cx="9625454" cy="4606161"/>
          </a:xfrm>
          <a:prstGeom prst="rect">
            <a:avLst/>
          </a:prstGeom>
          <a:ln w="0">
            <a:noFill/>
          </a:ln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0B882C5-91CC-3DEF-21A2-70417CE8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4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Evigt liv – evig død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005075" y="1742007"/>
            <a:ext cx="10107494" cy="42286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/>
          </a:bodyPr>
          <a:lstStyle/>
          <a:p>
            <a:pPr marL="387991" indent="-29099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Der er en række løfter til de vise, som munder ud i liv.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387991" indent="-29099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Ordsp 3,2: et langt liv - </a:t>
            </a:r>
            <a:r>
              <a:rPr lang="he-IL" sz="3266" spc="-1" dirty="0">
                <a:solidFill>
                  <a:srgbClr val="FFFFFF"/>
                </a:solidFill>
                <a:latin typeface="Times New Roman"/>
                <a:cs typeface="Times New Roman"/>
              </a:rPr>
              <a:t>אֹרֶךְ יָמִים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387991" indent="-29099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Es 53,10: får et langt liv - </a:t>
            </a:r>
            <a:r>
              <a:rPr lang="he-IL" sz="3266" spc="-1" dirty="0">
                <a:solidFill>
                  <a:srgbClr val="FFFFFF"/>
                </a:solidFill>
                <a:latin typeface="Times New Roman"/>
                <a:cs typeface="Times New Roman"/>
              </a:rPr>
              <a:t>יַאֲרִיךְ יָמִים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387991" indent="-29099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De onde kan plyndre, men oplever at døden er deres visse skæbne (Ordsp 1,10-19)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387991" indent="-29099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Retfærdiges virke fører til liv, ondes virke fører til synd (Ordsp 10,16)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BD0FAC79-E32C-5FEB-4138-066F4999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6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kstfelt 2"/>
          <p:cNvSpPr/>
          <p:nvPr/>
        </p:nvSpPr>
        <p:spPr>
          <a:xfrm>
            <a:off x="1470459" y="1332796"/>
            <a:ext cx="9249554" cy="5219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På retfærdighedens vej er liv, 	</a:t>
            </a:r>
            <a:r>
              <a:rPr lang="da-DK" sz="3629" i="1" spc="-1" dirty="0">
                <a:solidFill>
                  <a:srgbClr val="FFFFFF"/>
                </a:solidFill>
                <a:latin typeface="Times New Roman"/>
                <a:ea typeface="DejaVu Sans"/>
              </a:rPr>
              <a:t>	   </a:t>
            </a:r>
            <a:r>
              <a:rPr lang="he-IL" sz="3629" spc="-1" dirty="0">
                <a:solidFill>
                  <a:srgbClr val="FFFFFF"/>
                </a:solidFill>
                <a:latin typeface="Times New Roman"/>
                <a:cs typeface="Times New Roman"/>
              </a:rPr>
              <a:t>בְּאֹרַח־צְדָקָה חַיִּים</a:t>
            </a:r>
            <a:r>
              <a:rPr lang="da-DK" sz="3629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bivejens vej er ikke-død.	 	          	</a:t>
            </a:r>
            <a:r>
              <a:rPr lang="he-IL" sz="3629" spc="-1" dirty="0">
                <a:solidFill>
                  <a:srgbClr val="FFFFFF"/>
                </a:solidFill>
                <a:latin typeface="Times New Roman"/>
                <a:cs typeface="Times New Roman"/>
              </a:rPr>
              <a:t>וְדֶרֶךְ נְתִיבָה אַל־מָוֶת</a:t>
            </a:r>
            <a:r>
              <a:rPr lang="da-DK" sz="3629" spc="-1" dirty="0">
                <a:solidFill>
                  <a:srgbClr val="FFFFFF"/>
                </a:solidFill>
                <a:latin typeface="Times New Roman"/>
                <a:ea typeface="DejaVu Sans"/>
              </a:rPr>
              <a:t>  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2177" spc="-1" dirty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DO1871: 	</a:t>
            </a:r>
            <a:r>
              <a:rPr lang="da-DK" sz="2177" spc="-1" dirty="0" err="1">
                <a:solidFill>
                  <a:srgbClr val="FFFFFF"/>
                </a:solidFill>
                <a:latin typeface="Times New Roman"/>
                <a:ea typeface="DejaVu Sans"/>
              </a:rPr>
              <a:t>Paa</a:t>
            </a: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 Retfærdigheds Sti er Liv, 				synonym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				og dens banede Vej er ikke til Døden.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DO31: 		På retfærds vej er der liv, 					antitetisk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				til døden fører den onde vej.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DO92: 		På uretfærdighedens vej er livet, 				antitetisk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				tåbelighedens vej fører til døden.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BHD: 		Den gudfrygtiges vej fører til et godt liv, 		antitetisk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				den gudløses vej fører til død.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B2020: 		At følge Guds regler er vejen til livet. 		antitetisk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				Følger man bare efter mennesker uden at tænke sig om, går man 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177" spc="-1" dirty="0">
                <a:solidFill>
                  <a:srgbClr val="FFFFFF"/>
                </a:solidFill>
                <a:latin typeface="Times New Roman"/>
                <a:ea typeface="DejaVu Sans"/>
              </a:rPr>
              <a:t>			direkte i døden.</a:t>
            </a:r>
            <a:endParaRPr lang="da-DK" sz="217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kstfelt 6"/>
          <p:cNvSpPr/>
          <p:nvPr/>
        </p:nvSpPr>
        <p:spPr>
          <a:xfrm>
            <a:off x="540000" y="304051"/>
            <a:ext cx="9360919" cy="8525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da-DK" sz="5443" b="1" spc="-1" dirty="0" err="1">
                <a:solidFill>
                  <a:srgbClr val="FFFFFF"/>
                </a:solidFill>
                <a:latin typeface="Source Serif Pro Black"/>
                <a:ea typeface="DejaVu Sans"/>
                <a:cs typeface="+mj-cs"/>
              </a:rPr>
              <a:t>Ordspr</a:t>
            </a: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  <a:cs typeface="+mj-cs"/>
              </a:rPr>
              <a:t> 12,28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78A1849-A107-B92F-1C50-9033054F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kstfelt 2"/>
          <p:cNvSpPr/>
          <p:nvPr/>
        </p:nvSpPr>
        <p:spPr>
          <a:xfrm>
            <a:off x="1470459" y="1332796"/>
            <a:ext cx="9249554" cy="55694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540" spc="-1" dirty="0" err="1">
                <a:solidFill>
                  <a:srgbClr val="FFFFFF"/>
                </a:solidFill>
                <a:latin typeface="Times New Roman"/>
                <a:ea typeface="DejaVu Sans"/>
              </a:rPr>
              <a:t>Ordspr</a:t>
            </a:r>
            <a:r>
              <a:rPr lang="da-DK" sz="2540" spc="-1" dirty="0">
                <a:solidFill>
                  <a:srgbClr val="FFFFFF"/>
                </a:solidFill>
                <a:latin typeface="Times New Roman"/>
                <a:ea typeface="DejaVu Sans"/>
              </a:rPr>
              <a:t> 12,28: Den hebraiske tekst: </a:t>
            </a:r>
            <a:endParaRPr lang="da-DK" sz="254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På retfærdighedens vej er liv, 	</a:t>
            </a:r>
            <a:r>
              <a:rPr lang="da-DK" sz="3629" i="1" spc="-1" dirty="0">
                <a:solidFill>
                  <a:srgbClr val="FFFFFF"/>
                </a:solidFill>
                <a:latin typeface="Times New Roman"/>
                <a:ea typeface="DejaVu Sans"/>
              </a:rPr>
              <a:t>	   </a:t>
            </a:r>
            <a:r>
              <a:rPr lang="he-IL" sz="3629" spc="-1" dirty="0">
                <a:solidFill>
                  <a:srgbClr val="FFFFFF"/>
                </a:solidFill>
                <a:latin typeface="Times New Roman"/>
                <a:cs typeface="Times New Roman"/>
              </a:rPr>
              <a:t>בְּאֹרַח־צְדָקָה חַיִּים</a:t>
            </a:r>
            <a:r>
              <a:rPr lang="da-DK" sz="3629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bivejens vej er ikke-død.	  		</a:t>
            </a:r>
            <a:r>
              <a:rPr lang="da-DK" sz="3629" i="1" spc="-1" dirty="0">
                <a:solidFill>
                  <a:srgbClr val="FFFFFF"/>
                </a:solidFill>
                <a:latin typeface="Times New Roman"/>
                <a:ea typeface="DejaVu Sans"/>
              </a:rPr>
              <a:t>	</a:t>
            </a:r>
            <a:r>
              <a:rPr lang="he-IL" sz="3629" spc="-1" dirty="0">
                <a:solidFill>
                  <a:srgbClr val="FFFFFF"/>
                </a:solidFill>
                <a:latin typeface="Times New Roman"/>
                <a:cs typeface="Times New Roman"/>
              </a:rPr>
              <a:t>וְדֶרֶךְ נְתִיבָה אַל־מָוֶת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3629" spc="-1" dirty="0">
                <a:solidFill>
                  <a:srgbClr val="000000"/>
                </a:solidFill>
                <a:latin typeface="Arial"/>
              </a:rPr>
              <a:t>		</a:t>
            </a:r>
          </a:p>
          <a:p>
            <a:pPr>
              <a:lnSpc>
                <a:spcPct val="100000"/>
              </a:lnSpc>
            </a:pPr>
            <a:r>
              <a:rPr lang="da-DK" sz="2540" spc="-1" dirty="0" err="1">
                <a:solidFill>
                  <a:srgbClr val="FFFFFF"/>
                </a:solidFill>
                <a:latin typeface="Times New Roman"/>
                <a:ea typeface="DejaVu Sans"/>
              </a:rPr>
              <a:t>Ordspr</a:t>
            </a:r>
            <a:r>
              <a:rPr lang="da-DK" sz="2540" spc="-1" dirty="0">
                <a:solidFill>
                  <a:srgbClr val="FFFFFF"/>
                </a:solidFill>
                <a:latin typeface="Times New Roman"/>
                <a:ea typeface="DejaVu Sans"/>
              </a:rPr>
              <a:t> 14,32</a:t>
            </a:r>
            <a:endParaRPr lang="da-DK" sz="254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3629" spc="-1" dirty="0">
                <a:solidFill>
                  <a:srgbClr val="FFFFFF"/>
                </a:solidFill>
                <a:latin typeface="Times New Roman"/>
                <a:ea typeface="DejaVu Sans"/>
              </a:rPr>
              <a:t>										   </a:t>
            </a:r>
            <a:r>
              <a:rPr lang="he-IL" sz="3629" spc="-1" dirty="0">
                <a:solidFill>
                  <a:srgbClr val="FFFFFF"/>
                </a:solidFill>
                <a:latin typeface="Times New Roman"/>
                <a:cs typeface="Times New Roman"/>
              </a:rPr>
              <a:t>בְּרָעָתוֹ יִדָּחֶה רָשָׁע</a:t>
            </a:r>
            <a:r>
              <a:rPr lang="da-DK" sz="3629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3629" spc="-1" dirty="0">
                <a:solidFill>
                  <a:srgbClr val="FFFFFF"/>
                </a:solidFill>
                <a:latin typeface="Times New Roman"/>
                <a:ea typeface="DejaVu Sans"/>
              </a:rPr>
              <a:t>									 	   </a:t>
            </a:r>
            <a:r>
              <a:rPr lang="he-IL" sz="3629" spc="-1" dirty="0">
                <a:solidFill>
                  <a:srgbClr val="FFFFFF"/>
                </a:solidFill>
                <a:latin typeface="Times New Roman"/>
                <a:cs typeface="Times New Roman"/>
              </a:rPr>
              <a:t>וְחֹסֶה בְמוֹתוֹ צַדִּיק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540" spc="-1" dirty="0">
                <a:solidFill>
                  <a:srgbClr val="FFFFFF"/>
                </a:solidFill>
                <a:latin typeface="Times New Roman"/>
                <a:ea typeface="DejaVu Sans"/>
              </a:rPr>
              <a:t>Mulig oversættelse:</a:t>
            </a:r>
            <a:endParaRPr lang="da-DK" sz="254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Ved sin ondskab bringes den uretfærdige til fald,</a:t>
            </a:r>
            <a:endParaRPr lang="da-DK" sz="2540" i="1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den retfærdige søger til tilflugt hos H</a:t>
            </a:r>
            <a:r>
              <a:rPr lang="da-DK" sz="2177" i="1" spc="-1" dirty="0">
                <a:solidFill>
                  <a:srgbClr val="FFFFFF"/>
                </a:solidFill>
                <a:latin typeface="Times New Roman"/>
                <a:ea typeface="DejaVu Sans"/>
              </a:rPr>
              <a:t>ERREN</a:t>
            </a: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, selv når han dør.</a:t>
            </a:r>
            <a:endParaRPr lang="da-DK" sz="2540" i="1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1452" i="1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95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95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1452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kstfelt 6"/>
          <p:cNvSpPr/>
          <p:nvPr/>
        </p:nvSpPr>
        <p:spPr>
          <a:xfrm>
            <a:off x="540000" y="304051"/>
            <a:ext cx="9360919" cy="8525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da-DK" sz="5443" b="1" spc="-1" dirty="0" err="1">
                <a:solidFill>
                  <a:srgbClr val="FFFFFF"/>
                </a:solidFill>
                <a:latin typeface="Source Serif Pro Black"/>
                <a:ea typeface="DejaVu Sans"/>
                <a:cs typeface="+mj-cs"/>
              </a:rPr>
              <a:t>Ordspr</a:t>
            </a: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  <a:cs typeface="+mj-cs"/>
              </a:rPr>
              <a:t> 12,28 og 14,32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966EEFB-518D-9595-1711-57B67569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02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kstfelt 2"/>
          <p:cNvSpPr/>
          <p:nvPr/>
        </p:nvSpPr>
        <p:spPr>
          <a:xfrm>
            <a:off x="1470459" y="1332796"/>
            <a:ext cx="9555350" cy="57925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1646" tIns="40823" rIns="81646" bIns="40823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540" spc="-1" dirty="0" err="1">
                <a:solidFill>
                  <a:srgbClr val="FFFFFF"/>
                </a:solidFill>
                <a:latin typeface="Times New Roman"/>
                <a:ea typeface="DejaVu Sans"/>
              </a:rPr>
              <a:t>Ordspr</a:t>
            </a:r>
            <a:r>
              <a:rPr lang="da-DK" sz="2540" spc="-1" dirty="0">
                <a:solidFill>
                  <a:srgbClr val="FFFFFF"/>
                </a:solidFill>
                <a:latin typeface="Times New Roman"/>
                <a:ea typeface="DejaVu Sans"/>
              </a:rPr>
              <a:t> 12,28: Den hebraiske tekst: </a:t>
            </a:r>
            <a:endParaRPr lang="da-DK" sz="254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På retfærdighedens vej er liv, 	</a:t>
            </a:r>
            <a:r>
              <a:rPr lang="da-DK" sz="3629" i="1" spc="-1" dirty="0">
                <a:solidFill>
                  <a:srgbClr val="FFFFFF"/>
                </a:solidFill>
                <a:latin typeface="Times New Roman"/>
                <a:ea typeface="DejaVu Sans"/>
              </a:rPr>
              <a:t>	   </a:t>
            </a:r>
            <a:r>
              <a:rPr lang="he-IL" sz="3629" spc="-1" dirty="0">
                <a:solidFill>
                  <a:srgbClr val="FFFFFF"/>
                </a:solidFill>
                <a:latin typeface="Times New Roman"/>
                <a:cs typeface="Times New Roman"/>
              </a:rPr>
              <a:t>בְּאֹרַח־צְדָקָה חַיִּים</a:t>
            </a:r>
            <a:r>
              <a:rPr lang="da-DK" sz="3629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DejaVu Sans"/>
              </a:rPr>
              <a:t>bivejens vej er ikke-død.	  		</a:t>
            </a:r>
            <a:r>
              <a:rPr lang="da-DK" sz="3629" i="1" spc="-1" dirty="0">
                <a:solidFill>
                  <a:srgbClr val="FFFFFF"/>
                </a:solidFill>
                <a:latin typeface="Times New Roman"/>
                <a:ea typeface="DejaVu Sans"/>
              </a:rPr>
              <a:t>	</a:t>
            </a:r>
            <a:r>
              <a:rPr lang="he-IL" sz="3629" spc="-1" dirty="0">
                <a:solidFill>
                  <a:srgbClr val="FFFFFF"/>
                </a:solidFill>
                <a:latin typeface="Times New Roman"/>
                <a:cs typeface="Times New Roman"/>
              </a:rPr>
              <a:t>וְדֶרֶךְ נְתִיבָה אַל־מָוֶת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r>
              <a:rPr lang="da-DK" sz="1800" dirty="0">
                <a:latin typeface="Times New Roman" panose="02020603050405020304" pitchFamily="18" charset="0"/>
              </a:rPr>
              <a:t> </a:t>
            </a:r>
            <a:r>
              <a:rPr lang="da-DK" sz="2540" dirty="0">
                <a:latin typeface="Times New Roman" panose="02020603050405020304" pitchFamily="18" charset="0"/>
              </a:rPr>
              <a:t>2 </a:t>
            </a:r>
            <a:r>
              <a:rPr lang="da-DK" sz="2540" dirty="0" err="1">
                <a:latin typeface="Times New Roman" panose="02020603050405020304" pitchFamily="18" charset="0"/>
              </a:rPr>
              <a:t>Aqht</a:t>
            </a:r>
            <a:r>
              <a:rPr lang="da-DK" sz="2540" dirty="0">
                <a:latin typeface="Times New Roman" panose="02020603050405020304" pitchFamily="18" charset="0"/>
              </a:rPr>
              <a:t> VI 26-28: </a:t>
            </a:r>
          </a:p>
          <a:p>
            <a:r>
              <a:rPr lang="da-DK" sz="2540" i="1" dirty="0">
                <a:latin typeface="Times New Roman" panose="02020603050405020304" pitchFamily="18" charset="0"/>
              </a:rPr>
              <a:t>	</a:t>
            </a:r>
            <a:r>
              <a:rPr lang="da-DK" sz="2540" i="1" dirty="0" err="1">
                <a:latin typeface="Times New Roman" panose="02020603050405020304" pitchFamily="18" charset="0"/>
              </a:rPr>
              <a:t>irš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ḥym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laqht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ǵzr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irš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ḥym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watnk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blmt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wašlḥk</a:t>
            </a:r>
            <a:endParaRPr lang="da-DK" sz="2540" dirty="0">
              <a:latin typeface="Times New Roman" panose="02020603050405020304" pitchFamily="18" charset="0"/>
            </a:endParaRPr>
          </a:p>
          <a:p>
            <a:r>
              <a:rPr lang="da-DK" sz="2540" i="1" dirty="0">
                <a:latin typeface="Times New Roman" panose="02020603050405020304" pitchFamily="18" charset="0"/>
              </a:rPr>
              <a:t>	Bed om liv, o </a:t>
            </a:r>
            <a:r>
              <a:rPr lang="da-DK" sz="2540" i="1" dirty="0" err="1">
                <a:latin typeface="Times New Roman" panose="02020603050405020304" pitchFamily="18" charset="0"/>
              </a:rPr>
              <a:t>Aqht</a:t>
            </a:r>
            <a:r>
              <a:rPr lang="da-DK" sz="2540" i="1" dirty="0">
                <a:latin typeface="Times New Roman" panose="02020603050405020304" pitchFamily="18" charset="0"/>
              </a:rPr>
              <a:t>, helten, bed om liv, og jeg vil give dig det, udødelighed og jeg vil skaffe dig den.</a:t>
            </a:r>
          </a:p>
          <a:p>
            <a:endParaRPr lang="da-DK" sz="2540" i="1" dirty="0">
              <a:latin typeface="Times New Roman" panose="02020603050405020304" pitchFamily="18" charset="0"/>
            </a:endParaRPr>
          </a:p>
          <a:p>
            <a:r>
              <a:rPr lang="da-DK" sz="2540" dirty="0">
                <a:latin typeface="Times New Roman" panose="02020603050405020304" pitchFamily="18" charset="0"/>
              </a:rPr>
              <a:t>Den </a:t>
            </a:r>
            <a:r>
              <a:rPr lang="da-DK" sz="2540" dirty="0" err="1">
                <a:latin typeface="Times New Roman" panose="02020603050405020304" pitchFamily="18" charset="0"/>
              </a:rPr>
              <a:t>ugaritiske</a:t>
            </a:r>
            <a:r>
              <a:rPr lang="da-DK" sz="2540" dirty="0">
                <a:latin typeface="Times New Roman" panose="02020603050405020304" pitchFamily="18" charset="0"/>
              </a:rPr>
              <a:t> negation </a:t>
            </a:r>
            <a:r>
              <a:rPr lang="da-DK" sz="2540" i="1" dirty="0" err="1">
                <a:latin typeface="Times New Roman" panose="02020603050405020304" pitchFamily="18" charset="0"/>
              </a:rPr>
              <a:t>bl</a:t>
            </a:r>
            <a:r>
              <a:rPr lang="da-DK" sz="2540" i="0" dirty="0">
                <a:latin typeface="Times New Roman" panose="02020603050405020304" pitchFamily="18" charset="0"/>
              </a:rPr>
              <a:t>           svarer til den hebraiske negation </a:t>
            </a:r>
            <a:r>
              <a:rPr lang="da-DK" sz="2540" i="1" dirty="0" err="1">
                <a:latin typeface="Times New Roman" panose="02020603050405020304" pitchFamily="18" charset="0"/>
              </a:rPr>
              <a:t>ʾal</a:t>
            </a:r>
            <a:r>
              <a:rPr lang="da-DK" sz="2540" i="0" dirty="0">
                <a:latin typeface="Times New Roman" panose="02020603050405020304" pitchFamily="18" charset="0"/>
              </a:rPr>
              <a:t>. Filologisk er </a:t>
            </a:r>
            <a:r>
              <a:rPr lang="da-DK" sz="2540" i="1" dirty="0" err="1">
                <a:latin typeface="Times New Roman" panose="02020603050405020304" pitchFamily="18" charset="0"/>
              </a:rPr>
              <a:t>blmt</a:t>
            </a:r>
            <a:r>
              <a:rPr lang="da-DK" sz="2540" i="0" dirty="0">
                <a:latin typeface="Times New Roman" panose="02020603050405020304" pitchFamily="18" charset="0"/>
              </a:rPr>
              <a:t>                i </a:t>
            </a:r>
            <a:r>
              <a:rPr lang="da-DK" sz="2540" i="0" dirty="0" err="1">
                <a:latin typeface="Times New Roman" panose="02020603050405020304" pitchFamily="18" charset="0"/>
              </a:rPr>
              <a:t>Ugarit</a:t>
            </a:r>
            <a:r>
              <a:rPr lang="da-DK" sz="2540" i="0" dirty="0">
                <a:latin typeface="Times New Roman" panose="02020603050405020304" pitchFamily="18" charset="0"/>
              </a:rPr>
              <a:t> (ca. 1400 f.Kr.) og </a:t>
            </a:r>
            <a:r>
              <a:rPr lang="da-DK" sz="2540" i="1" dirty="0" err="1">
                <a:latin typeface="Times New Roman" panose="02020603050405020304" pitchFamily="18" charset="0"/>
              </a:rPr>
              <a:t>ʾal</a:t>
            </a:r>
            <a:r>
              <a:rPr lang="da-DK" sz="2540" i="1" dirty="0">
                <a:latin typeface="Times New Roman" panose="02020603050405020304" pitchFamily="18" charset="0"/>
              </a:rPr>
              <a:t> </a:t>
            </a:r>
            <a:r>
              <a:rPr lang="da-DK" sz="2540" i="1" dirty="0" err="1">
                <a:latin typeface="Times New Roman" panose="02020603050405020304" pitchFamily="18" charset="0"/>
              </a:rPr>
              <a:t>māwet</a:t>
            </a:r>
            <a:r>
              <a:rPr lang="da-DK" sz="2540" i="0" dirty="0">
                <a:latin typeface="Times New Roman" panose="02020603050405020304" pitchFamily="18" charset="0"/>
              </a:rPr>
              <a:t> i efter-bibelsk hebraisk det almindelige udtryk, som dækker udødelighed.</a:t>
            </a:r>
            <a:endParaRPr lang="da-DK" sz="95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95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1452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kstfelt 6"/>
          <p:cNvSpPr/>
          <p:nvPr/>
        </p:nvSpPr>
        <p:spPr>
          <a:xfrm>
            <a:off x="540000" y="304051"/>
            <a:ext cx="9360919" cy="8525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da-DK" sz="5443" b="1" spc="-1" dirty="0" err="1">
                <a:solidFill>
                  <a:srgbClr val="FFFFFF"/>
                </a:solidFill>
                <a:latin typeface="Source Serif Pro Black"/>
                <a:ea typeface="DejaVu Sans"/>
                <a:cs typeface="+mj-cs"/>
              </a:rPr>
              <a:t>Ordspr</a:t>
            </a: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  <a:cs typeface="+mj-cs"/>
              </a:rPr>
              <a:t> 12,28 og 14,32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966EEFB-518D-9595-1711-57B67569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AEB9EC-DAFB-6725-29EE-7FD8517C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79" y="5334873"/>
            <a:ext cx="698018" cy="4257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2099D7B-8D59-63C0-A998-271C8048B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166" y="5815412"/>
            <a:ext cx="1052513" cy="3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41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Jesus og Ordsprogenes Bog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48902" y="1742007"/>
            <a:ext cx="10360271" cy="42286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91910" indent="-29393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Dog, visdommen har fået ret ved sine gerninger (Matt 11,19)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391910" indent="-29393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Jesus</a:t>
            </a:r>
            <a:r>
              <a:rPr lang="da-DK" sz="2903" spc="-1" dirty="0">
                <a:solidFill>
                  <a:srgbClr val="FFFFFF"/>
                </a:solidFill>
                <a:latin typeface="Arial"/>
                <a:ea typeface="DejaVu Sans"/>
              </a:rPr>
              <a:t> Kristus, som er blevet visdom for os fra Gud. (1 Kor 1,30)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391910" indent="-29393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903" spc="-1" dirty="0">
                <a:solidFill>
                  <a:srgbClr val="FFFFFF"/>
                </a:solidFill>
                <a:latin typeface="Arial"/>
                <a:ea typeface="DejaVu Sans"/>
              </a:rPr>
              <a:t>Kristus, i hvem alle visdommens og kundskabens skatte er skjult. (Kol 2,3)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391910" indent="-293933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903" spc="-1" dirty="0">
                <a:solidFill>
                  <a:srgbClr val="FFFFFF"/>
                </a:solidFill>
                <a:latin typeface="Arial"/>
                <a:ea typeface="DejaVu Sans"/>
              </a:rPr>
              <a:t>Kristus er den usynlige Guds billede, al skabnings førstefødte. I ham blev alting skabt. (Kol 1,15ff)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60C806A-47F0-6D8B-BD26-08FB4767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40000" y="200197"/>
            <a:ext cx="9794298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Visdommens oprindelse </a:t>
            </a:r>
            <a:b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</a:b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(</a:t>
            </a:r>
            <a:r>
              <a:rPr lang="da-DK" sz="5443" b="1" spc="-1" dirty="0" err="1">
                <a:solidFill>
                  <a:srgbClr val="FFFFFF"/>
                </a:solidFill>
                <a:latin typeface="Source Serif Pro Black"/>
                <a:ea typeface="DejaVu Sans"/>
              </a:rPr>
              <a:t>Ordspr</a:t>
            </a: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 8,22-23)</a:t>
            </a: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980255" y="1876561"/>
            <a:ext cx="10300179" cy="164860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spcBef>
                <a:spcPts val="908"/>
              </a:spcBef>
              <a:spcAft>
                <a:spcPts val="1278"/>
              </a:spcAft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i="1" spc="-1" dirty="0">
                <a:solidFill>
                  <a:srgbClr val="FFFFFF"/>
                </a:solidFill>
                <a:latin typeface="Times New Roman"/>
                <a:ea typeface="Times New Roman"/>
              </a:rPr>
              <a:t>H</a:t>
            </a:r>
            <a:r>
              <a:rPr lang="da-DK" sz="2540" i="1" spc="-1" dirty="0">
                <a:solidFill>
                  <a:srgbClr val="FFFFFF"/>
                </a:solidFill>
                <a:latin typeface="Times New Roman"/>
                <a:ea typeface="Times New Roman"/>
              </a:rPr>
              <a:t>ERREN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 ejede/skabte mig som begyndelsen på sine handlinger,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908"/>
              </a:spcBef>
              <a:spcAft>
                <a:spcPts val="1278"/>
              </a:spcAft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som det første af sine værker dengang.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ts val="908"/>
              </a:spcBef>
              <a:spcAft>
                <a:spcPts val="1278"/>
              </a:spcAft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Fra evighed er jeg dannet/indsat,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908"/>
              </a:spcBef>
              <a:spcAft>
                <a:spcPts val="1278"/>
              </a:spcAft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fra begyndelsen, før jorden blev til.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908"/>
              </a:spcBef>
              <a:spcAft>
                <a:spcPts val="1278"/>
              </a:spcAft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DejaVu Sans"/>
              </a:rPr>
              <a:t>Ryan Thomas, “</a:t>
            </a:r>
            <a:r>
              <a:rPr lang="he-IL" sz="2903" spc="-1" dirty="0">
                <a:solidFill>
                  <a:srgbClr val="FFFFFF"/>
                </a:solidFill>
                <a:latin typeface="Times New Roman"/>
                <a:cs typeface="Times New Roman"/>
              </a:rPr>
              <a:t>אל קנה ארץ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DejaVu Sans"/>
              </a:rPr>
              <a:t>:  </a:t>
            </a:r>
            <a:r>
              <a:rPr lang="da-DK" sz="2903" spc="-1" dirty="0" err="1">
                <a:solidFill>
                  <a:srgbClr val="FFFFFF"/>
                </a:solidFill>
                <a:latin typeface="Times New Roman"/>
                <a:ea typeface="DejaVu Sans"/>
              </a:rPr>
              <a:t>Creator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DejaVu Sans"/>
              </a:rPr>
              <a:t>, </a:t>
            </a:r>
            <a:r>
              <a:rPr lang="da-DK" sz="2903" spc="-1" dirty="0" err="1">
                <a:solidFill>
                  <a:srgbClr val="FFFFFF"/>
                </a:solidFill>
                <a:latin typeface="Times New Roman"/>
                <a:ea typeface="DejaVu Sans"/>
              </a:rPr>
              <a:t>Begetter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DejaVu Sans"/>
              </a:rPr>
              <a:t> or </a:t>
            </a:r>
            <a:r>
              <a:rPr lang="da-DK" sz="2903" spc="-1" dirty="0" err="1">
                <a:solidFill>
                  <a:srgbClr val="FFFFFF"/>
                </a:solidFill>
                <a:latin typeface="Times New Roman"/>
                <a:ea typeface="DejaVu Sans"/>
              </a:rPr>
              <a:t>Owner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DejaVu Sans"/>
              </a:rPr>
              <a:t> of the Earth?” </a:t>
            </a:r>
            <a:r>
              <a:rPr lang="da-DK" sz="2903" spc="-1" dirty="0" err="1">
                <a:solidFill>
                  <a:srgbClr val="FFFFFF"/>
                </a:solidFill>
                <a:latin typeface="Times New Roman"/>
                <a:ea typeface="DejaVu Sans"/>
              </a:rPr>
              <a:t>Ugarit-Forschungen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DejaVu Sans"/>
              </a:rPr>
              <a:t> 48 (2017): 451–521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40D1EF4-8814-A59C-F899-19723057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43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ktangel 141"/>
          <p:cNvSpPr/>
          <p:nvPr/>
        </p:nvSpPr>
        <p:spPr>
          <a:xfrm>
            <a:off x="1176206" y="261269"/>
            <a:ext cx="9926239" cy="8471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1" name="Rektangel 142"/>
          <p:cNvSpPr/>
          <p:nvPr/>
        </p:nvSpPr>
        <p:spPr>
          <a:xfrm>
            <a:off x="1176206" y="391903"/>
            <a:ext cx="6464433" cy="716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2" name="Rektangel 143"/>
          <p:cNvSpPr/>
          <p:nvPr/>
        </p:nvSpPr>
        <p:spPr>
          <a:xfrm>
            <a:off x="540000" y="326585"/>
            <a:ext cx="9469019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a-DK" sz="5443" b="1" i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Hvordan findes et ords</a:t>
            </a:r>
          </a:p>
          <a:p>
            <a:pPr>
              <a:lnSpc>
                <a:spcPct val="100000"/>
              </a:lnSpc>
            </a:pPr>
            <a:r>
              <a:rPr lang="da-DK" sz="5443" b="1" i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betydning?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Rektangel 144"/>
          <p:cNvSpPr/>
          <p:nvPr/>
        </p:nvSpPr>
        <p:spPr>
          <a:xfrm>
            <a:off x="1437474" y="1828879"/>
            <a:ext cx="9273068" cy="3721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4" name="Rektangel 145"/>
          <p:cNvSpPr/>
          <p:nvPr/>
        </p:nvSpPr>
        <p:spPr>
          <a:xfrm>
            <a:off x="1241523" y="1632928"/>
            <a:ext cx="3067944" cy="25454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 anchor="t">
            <a:noAutofit/>
          </a:bodyPr>
          <a:lstStyle/>
          <a:p>
            <a:pPr>
              <a:lnSpc>
                <a:spcPct val="100000"/>
              </a:lnSpc>
            </a:pPr>
            <a:endParaRPr lang="da-DK" sz="163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5" name="Rektangel 146"/>
          <p:cNvSpPr/>
          <p:nvPr/>
        </p:nvSpPr>
        <p:spPr>
          <a:xfrm>
            <a:off x="1045572" y="1828878"/>
            <a:ext cx="9664970" cy="4702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2659" tIns="32659" rIns="32659" bIns="32659" anchor="ctr">
            <a:noAutofit/>
          </a:bodyPr>
          <a:lstStyle/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Hvis man kender forfatteren kan man spørge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Ofte slår man op i en ordbog, men så er man afhængig af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ordbogsforfatterens mening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	En ordbogsforfatter, der afviser jomfrufødslen vil angive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	betydningen af det hebraiske ord alma  som ung pige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	i stedet for jomfru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Man </a:t>
            </a:r>
            <a:r>
              <a:rPr lang="da-DK" sz="2903" spc="-1" dirty="0" err="1">
                <a:solidFill>
                  <a:srgbClr val="FFFFFF"/>
                </a:solidFill>
                <a:latin typeface="Source Sans Pro"/>
                <a:ea typeface="DejaVu Sans"/>
              </a:rPr>
              <a:t>man</a:t>
            </a: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 se, om ordet ligner andre ord  fx BAD			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	Et bad – han bader – badning – men også han bad (af bede)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Man kan se, om et lignende ord findes på beslægtede sprog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	Men det er ikke altid det bedste. Giv ikke en svensker et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	stykke glas, hvis han beder om </a:t>
            </a:r>
            <a:r>
              <a:rPr lang="da-DK" sz="2903" spc="-1" dirty="0" err="1">
                <a:solidFill>
                  <a:srgbClr val="FFFFFF"/>
                </a:solidFill>
                <a:latin typeface="Source Sans Pro"/>
                <a:ea typeface="DejaVu Sans"/>
              </a:rPr>
              <a:t>glass</a:t>
            </a: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 (en is!)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0"/>
              </a:lnSpc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Man kan se på sammenhængen – vers, kapitel, bog, GT/NT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0DD32776-DA42-7F4E-F470-848F3F73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70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To bøger af Jørgen Sejergaard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Billede 148"/>
          <p:cNvPicPr/>
          <p:nvPr/>
        </p:nvPicPr>
        <p:blipFill>
          <a:blip r:embed="rId2"/>
          <a:stretch/>
        </p:blipFill>
        <p:spPr>
          <a:xfrm>
            <a:off x="555694" y="1336062"/>
            <a:ext cx="7189452" cy="5545748"/>
          </a:xfrm>
          <a:prstGeom prst="rect">
            <a:avLst/>
          </a:prstGeom>
          <a:ln w="0">
            <a:noFill/>
          </a:ln>
        </p:spPr>
      </p:pic>
      <p:pic>
        <p:nvPicPr>
          <p:cNvPr id="278" name="Billede 149"/>
          <p:cNvPicPr/>
          <p:nvPr/>
        </p:nvPicPr>
        <p:blipFill>
          <a:blip r:embed="rId3"/>
          <a:stretch/>
        </p:blipFill>
        <p:spPr>
          <a:xfrm>
            <a:off x="6842790" y="1371659"/>
            <a:ext cx="3508508" cy="5510150"/>
          </a:xfrm>
          <a:prstGeom prst="rect">
            <a:avLst/>
          </a:prstGeom>
          <a:ln w="0">
            <a:noFill/>
          </a:ln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475F38C-7D96-EC5F-4F99-031E9BE5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7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Alle gode gange tre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790835" y="1742007"/>
            <a:ext cx="7514732" cy="4689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6142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None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Vigtigste hjælpemiddel ud over </a:t>
            </a:r>
            <a:r>
              <a:rPr lang="da-DK" sz="3629" spc="-1" dirty="0" err="1">
                <a:solidFill>
                  <a:srgbClr val="FFFFFF"/>
                </a:solidFill>
                <a:latin typeface="Source Sans Pro"/>
                <a:ea typeface="DejaVu Sans"/>
              </a:rPr>
              <a:t>Biblia</a:t>
            </a: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 </a:t>
            </a:r>
            <a:r>
              <a:rPr lang="da-DK" sz="3629" spc="-1" dirty="0" err="1">
                <a:solidFill>
                  <a:srgbClr val="FFFFFF"/>
                </a:solidFill>
                <a:latin typeface="Source Sans Pro"/>
                <a:ea typeface="DejaVu Sans"/>
              </a:rPr>
              <a:t>Hebraica</a:t>
            </a: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, LXX og en række kommentarer og opslagsværker: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106142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None/>
            </a:pPr>
            <a:r>
              <a:rPr lang="da-DK" sz="3629" spc="-1" dirty="0" err="1">
                <a:solidFill>
                  <a:srgbClr val="FFFFFF"/>
                </a:solidFill>
                <a:latin typeface="Source Sans Pro"/>
                <a:ea typeface="DejaVu Sans"/>
              </a:rPr>
              <a:t>NotaBene</a:t>
            </a: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 12, 13 og 14 i beta-version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326592" indent="-317121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1996" spc="-1" dirty="0">
                <a:solidFill>
                  <a:srgbClr val="FFFFFF"/>
                </a:solidFill>
                <a:latin typeface="Source Sans Pro"/>
                <a:ea typeface="DejaVu Sans"/>
              </a:rPr>
              <a:t>Fremragende tekstbehandlingsprogram, indbygget ”</a:t>
            </a:r>
            <a:r>
              <a:rPr lang="da-DK" sz="1996" spc="-1" dirty="0" err="1">
                <a:solidFill>
                  <a:srgbClr val="FFFFFF"/>
                </a:solidFill>
                <a:latin typeface="Source Sans Pro"/>
                <a:ea typeface="DejaVu Sans"/>
              </a:rPr>
              <a:t>Zotero</a:t>
            </a:r>
            <a:r>
              <a:rPr lang="da-DK" sz="1996" spc="-1" dirty="0">
                <a:solidFill>
                  <a:srgbClr val="FFFFFF"/>
                </a:solidFill>
                <a:latin typeface="Source Sans Pro"/>
                <a:ea typeface="DejaVu Sans"/>
              </a:rPr>
              <a:t>”, tekstbasedel, tre separate notesæt og god indekseringsdel. </a:t>
            </a:r>
            <a:endParaRPr lang="da-DK" sz="1996" spc="-1" dirty="0">
              <a:solidFill>
                <a:srgbClr val="000000"/>
              </a:solidFill>
              <a:latin typeface="Arial"/>
            </a:endParaRPr>
          </a:p>
          <a:p>
            <a:pPr marL="326592" indent="-317121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1996" spc="-1" dirty="0">
                <a:solidFill>
                  <a:srgbClr val="FFFFFF"/>
                </a:solidFill>
                <a:latin typeface="Source Sans Pro"/>
                <a:ea typeface="DejaVu Sans"/>
              </a:rPr>
              <a:t>Se notabene.com eller https://en.wikipedia.org/wiki/Nota_Bene_(word_processor)</a:t>
            </a:r>
            <a:endParaRPr lang="da-DK" sz="1996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B7C9375-6163-F456-DAC5-3431A00C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204" name="Billede 203"/>
          <p:cNvPicPr/>
          <p:nvPr/>
        </p:nvPicPr>
        <p:blipFill>
          <a:blip r:embed="rId2"/>
          <a:stretch/>
        </p:blipFill>
        <p:spPr>
          <a:xfrm>
            <a:off x="8889503" y="0"/>
            <a:ext cx="3243973" cy="2064347"/>
          </a:xfrm>
          <a:prstGeom prst="rect">
            <a:avLst/>
          </a:prstGeom>
          <a:ln w="0">
            <a:noFill/>
          </a:ln>
        </p:spPr>
      </p:pic>
      <p:pic>
        <p:nvPicPr>
          <p:cNvPr id="205" name="Billede 204"/>
          <p:cNvPicPr/>
          <p:nvPr/>
        </p:nvPicPr>
        <p:blipFill>
          <a:blip r:embed="rId3"/>
          <a:stretch/>
        </p:blipFill>
        <p:spPr>
          <a:xfrm>
            <a:off x="8889503" y="1824307"/>
            <a:ext cx="3243973" cy="1907586"/>
          </a:xfrm>
          <a:prstGeom prst="rect">
            <a:avLst/>
          </a:prstGeom>
          <a:ln w="0">
            <a:noFill/>
          </a:ln>
        </p:spPr>
      </p:pic>
      <p:pic>
        <p:nvPicPr>
          <p:cNvPr id="206" name="Billede 205"/>
          <p:cNvPicPr/>
          <p:nvPr/>
        </p:nvPicPr>
        <p:blipFill>
          <a:blip r:embed="rId4"/>
          <a:stretch/>
        </p:blipFill>
        <p:spPr>
          <a:xfrm>
            <a:off x="8889503" y="3428168"/>
            <a:ext cx="3243973" cy="1907586"/>
          </a:xfrm>
          <a:prstGeom prst="rect">
            <a:avLst/>
          </a:prstGeom>
          <a:ln w="0">
            <a:noFill/>
          </a:ln>
        </p:spPr>
      </p:pic>
      <p:pic>
        <p:nvPicPr>
          <p:cNvPr id="207" name="Billede 206"/>
          <p:cNvPicPr/>
          <p:nvPr/>
        </p:nvPicPr>
        <p:blipFill>
          <a:blip r:embed="rId5"/>
          <a:stretch/>
        </p:blipFill>
        <p:spPr>
          <a:xfrm>
            <a:off x="8888849" y="5112043"/>
            <a:ext cx="3244953" cy="190595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76302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Hvordan skal vi så forstå </a:t>
            </a:r>
            <a:b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</a:br>
            <a:r>
              <a:rPr lang="da-DK" sz="5443" b="1" spc="-1" dirty="0" err="1">
                <a:solidFill>
                  <a:srgbClr val="FFFFFF"/>
                </a:solidFill>
                <a:latin typeface="Source Serif Pro Black"/>
                <a:ea typeface="DejaVu Sans"/>
              </a:rPr>
              <a:t>Ordspr</a:t>
            </a: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 8,22-31?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751318" y="1828879"/>
            <a:ext cx="10693388" cy="50274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Jeg er ikke overbevist om, at det er en direkte profeti om Jesus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Kristus.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Teksten kan hverken bruges til at bevise Jesu guddomme-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lighed eller, at Jesus er en skabning.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8262763-6EB2-5264-D638-5581626B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54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9794298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spcAft>
                <a:spcPts val="1278"/>
              </a:spcAft>
              <a:tabLst>
                <a:tab pos="0" algn="l"/>
              </a:tabLst>
            </a:pPr>
            <a:r>
              <a:rPr lang="da-DK" sz="5443" b="1" i="1" spc="-1" dirty="0">
                <a:solidFill>
                  <a:srgbClr val="FFFFFF"/>
                </a:solidFill>
                <a:latin typeface="Source Serif Pro Black"/>
                <a:ea typeface="DejaVu Sans"/>
                <a:cs typeface="+mn-cs"/>
              </a:rPr>
              <a:t>A   Visdommens oprindelse (v.22-23)</a:t>
            </a: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980255" y="1876561"/>
            <a:ext cx="10300179" cy="2536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spcBef>
                <a:spcPts val="908"/>
              </a:spcBef>
              <a:spcAft>
                <a:spcPts val="1278"/>
              </a:spcAft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i="1" spc="-1" dirty="0">
                <a:solidFill>
                  <a:srgbClr val="FFFFFF"/>
                </a:solidFill>
                <a:latin typeface="Times New Roman"/>
                <a:ea typeface="Times New Roman"/>
              </a:rPr>
              <a:t>HERREN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 ejede/skabte mig som begyndelsen på sine handlinger,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ts val="908"/>
              </a:spcBef>
              <a:spcAft>
                <a:spcPts val="1278"/>
              </a:spcAft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som det første af sine værker dengang.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ts val="908"/>
              </a:spcBef>
              <a:spcAft>
                <a:spcPts val="1278"/>
              </a:spcAft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Fra evighed er jeg dannet/indsat, fra begyndelsen, før jorden blev til.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23C358C-3CB0-3086-B2F8-B92EA060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22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/>
          </p:nvPr>
        </p:nvSpPr>
        <p:spPr>
          <a:xfrm>
            <a:off x="998217" y="1974574"/>
            <a:ext cx="10255763" cy="4334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Jeg blev født, før strømmene var til,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     før der var vandrige kilder;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     da bjergene endnu ikke var sat ned,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forud for højene blev jeg født,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422937" indent="0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førend han skabte landjorden og markerne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og de første støvkorn i verden.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Da han grundfæstede himlen, var </a:t>
            </a:r>
            <a:r>
              <a:rPr lang="da-DK" sz="2903" b="1" i="1" spc="-1" dirty="0">
                <a:solidFill>
                  <a:srgbClr val="FFFFFF"/>
                </a:solidFill>
                <a:latin typeface="Times New Roman"/>
                <a:ea typeface="Times New Roman"/>
              </a:rPr>
              <a:t>JEG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 der.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title"/>
          </p:nvPr>
        </p:nvSpPr>
        <p:spPr>
          <a:xfrm>
            <a:off x="540000" y="540000"/>
            <a:ext cx="9794298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da-DK" sz="5443" b="1" i="1" spc="-1" dirty="0">
                <a:solidFill>
                  <a:srgbClr val="FFFFFF"/>
                </a:solidFill>
                <a:latin typeface="Source Serif Pro Black"/>
                <a:ea typeface="DejaVu Sans"/>
                <a:cs typeface="+mn-cs"/>
              </a:rPr>
              <a:t>B   Den negative tilstand ved skabelsen (v.24-27a)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5523675-A5A9-A04A-A239-71BB8B4B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54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/>
          </p:nvPr>
        </p:nvSpPr>
        <p:spPr>
          <a:xfrm>
            <a:off x="1176205" y="1502294"/>
            <a:ext cx="10167655" cy="48582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00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i="1" spc="-1" dirty="0">
                <a:solidFill>
                  <a:srgbClr val="FFFF00"/>
                </a:solidFill>
                <a:latin typeface="Times New Roman"/>
                <a:ea typeface="Times New Roman"/>
              </a:rPr>
              <a:t>HERREN</a:t>
            </a: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 ejede/skabte mig som begyndelsen på sine handlinger,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som det første af sine værker dengang.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Fra evighed er jeg indsat/dannet, fra begyndelsen, før jorden blev til.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Jeg blev født, før strømmene var til,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før der var vandrige kilder;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da bjergene endnu ikke var sat ned,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forud for højene blev jeg født,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førend han skabte landjorden og markerne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og de første støvkorn i verden.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ts val="26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Da han grundfæstede himlen, var </a:t>
            </a:r>
            <a:r>
              <a:rPr lang="da-DK" sz="2903" b="1" i="1" spc="-1" dirty="0">
                <a:solidFill>
                  <a:srgbClr val="FFFF00"/>
                </a:solidFill>
                <a:latin typeface="Times New Roman"/>
                <a:ea typeface="Times New Roman"/>
              </a:rPr>
              <a:t>JEG</a:t>
            </a:r>
            <a:r>
              <a:rPr lang="da-DK" sz="290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 der -  </a:t>
            </a:r>
            <a:r>
              <a:rPr lang="he-IL" sz="2903" b="1" spc="-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אני</a:t>
            </a:r>
            <a:r>
              <a:rPr lang="da-DK" sz="2903" b="1" spc="-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he-IL" sz="2903" b="1" spc="-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שם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title"/>
          </p:nvPr>
        </p:nvSpPr>
        <p:spPr>
          <a:xfrm>
            <a:off x="540000" y="295729"/>
            <a:ext cx="9770378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da-DK" sz="5443" b="1" i="1" spc="-1" dirty="0">
                <a:solidFill>
                  <a:srgbClr val="FFFFFF"/>
                </a:solidFill>
                <a:latin typeface="Source Serif Pro Black"/>
                <a:ea typeface="DejaVu Sans"/>
                <a:cs typeface="+mn-cs"/>
              </a:rPr>
              <a:t>Afsnit A og B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7BDF246-A052-A4F9-56ED-64A1DDBC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14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/>
          </p:nvPr>
        </p:nvSpPr>
        <p:spPr>
          <a:xfrm>
            <a:off x="998217" y="1712288"/>
            <a:ext cx="10255763" cy="48582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22937" indent="0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Dengang [...],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lagde jordens flade fast på </a:t>
            </a:r>
            <a:r>
              <a:rPr lang="da-DK" sz="2903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urdybet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samlede skyerne deroppe,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lod </a:t>
            </a:r>
            <a:r>
              <a:rPr lang="da-DK" sz="2903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urdybets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 kilder strømme,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satte en grænse for havet,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↓			så vandet ikke kunne overtræde hans befaling,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lagde jordens </a:t>
            </a:r>
            <a:r>
              <a:rPr lang="da-DK" sz="2903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grundvolde</a:t>
            </a: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 fast,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→			</a:t>
            </a:r>
            <a:r>
              <a:rPr lang="da-DK" sz="2903" spc="-1" dirty="0">
                <a:solidFill>
                  <a:srgbClr val="FFFF00"/>
                </a:solidFill>
                <a:latin typeface="Times New Roman"/>
                <a:ea typeface="Times New Roman"/>
              </a:rPr>
              <a:t>da var jeg ved hans side som hans fortrolige/arkitekt.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kstfelt 157"/>
          <p:cNvSpPr/>
          <p:nvPr/>
        </p:nvSpPr>
        <p:spPr>
          <a:xfrm>
            <a:off x="540000" y="540000"/>
            <a:ext cx="9746290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2659" tIns="32659" rIns="32659" bIns="32659" anchor="ctr">
            <a:noAutofit/>
          </a:bodyPr>
          <a:lstStyle/>
          <a:p>
            <a:pPr>
              <a:spcBef>
                <a:spcPct val="0"/>
              </a:spcBef>
              <a:tabLst>
                <a:tab pos="0" algn="l"/>
              </a:tabLst>
            </a:pPr>
            <a:r>
              <a:rPr lang="da-DK" sz="5443" b="1" i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B’   Positiv fremstilling af skabelsen (v.27b-30a)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0430873-C7A5-7C84-0172-4FF895F7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96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/>
          </p:nvPr>
        </p:nvSpPr>
        <p:spPr>
          <a:xfrm>
            <a:off x="936819" y="1637500"/>
            <a:ext cx="10175750" cy="48582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22937" indent="0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Jeg var til glæde for ham dag efter dag,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jeg sang [legede] foran ham hele tiden.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Jeg sang om [legede på] hans vide jord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  <a:tabLst>
                <a:tab pos="0" algn="l"/>
              </a:tabLst>
            </a:pPr>
            <a:r>
              <a:rPr lang="da-DK" sz="2903" spc="-1" dirty="0">
                <a:solidFill>
                  <a:srgbClr val="FFFFFF"/>
                </a:solidFill>
                <a:latin typeface="Times New Roman"/>
                <a:ea typeface="Times New Roman"/>
              </a:rPr>
              <a:t>og min glæde var hos </a:t>
            </a:r>
            <a:r>
              <a:rPr lang="da-DK" sz="2903" b="1" i="1" spc="-1" dirty="0">
                <a:solidFill>
                  <a:srgbClr val="FFFF00"/>
                </a:solidFill>
                <a:latin typeface="Times New Roman"/>
                <a:ea typeface="Times New Roman"/>
              </a:rPr>
              <a:t>MENNESKENE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kstfelt 159"/>
          <p:cNvSpPr/>
          <p:nvPr/>
        </p:nvSpPr>
        <p:spPr>
          <a:xfrm>
            <a:off x="540000" y="540000"/>
            <a:ext cx="11431606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2659" tIns="32659" rIns="32659" bIns="32659" anchor="ctr">
            <a:noAutofit/>
          </a:bodyPr>
          <a:lstStyle/>
          <a:p>
            <a:pPr>
              <a:spcAft>
                <a:spcPts val="1278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da-DK" sz="5443" b="1" i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A’   Visdommens lovprisning af menneskenes tilblivelse (v.30b-31)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3144A3B-18FE-66EA-BD55-EEC10CDA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68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kstfelt 161"/>
          <p:cNvSpPr/>
          <p:nvPr/>
        </p:nvSpPr>
        <p:spPr>
          <a:xfrm>
            <a:off x="1491175" y="295728"/>
            <a:ext cx="7540283" cy="6224341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2659" tIns="32659" rIns="32659" bIns="32659" anchor="ctr">
            <a:noAutofit/>
          </a:bodyPr>
          <a:lstStyle/>
          <a:p>
            <a:pPr>
              <a:lnSpc>
                <a:spcPts val="1950"/>
              </a:lnSpc>
            </a:pPr>
            <a:r>
              <a:rPr lang="da-DK" sz="1996" b="1" i="1" spc="-1" dirty="0">
                <a:solidFill>
                  <a:srgbClr val="FFFF00"/>
                </a:solidFill>
                <a:latin typeface="Times New Roman"/>
                <a:ea typeface="Times New Roman"/>
              </a:rPr>
              <a:t>HERREN</a:t>
            </a: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 ejede/skabte/frembragte mig] som begyndelsen på sine handlinger,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som det første af sine værker dengang.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Fra evighed er jeg indsat/dannet, fra begyndelsen, før jorden blev til.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Jeg blev født, før strømmene var til,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før der var vandrige kilder;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da bjergene endnu ikke var sat ned, 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forud for højene blev jeg født,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førend han skabte landjorden og markerne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og de første støvkorn i verden.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Da han grundfæstede himlen, var </a:t>
            </a:r>
            <a:r>
              <a:rPr lang="da-DK" sz="1996" b="1" i="1" spc="-1" dirty="0">
                <a:solidFill>
                  <a:srgbClr val="FFFF00"/>
                </a:solidFill>
                <a:latin typeface="Times New Roman"/>
                <a:ea typeface="Times New Roman"/>
              </a:rPr>
              <a:t>JEG</a:t>
            </a: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 der.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Dengang [...], 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lagde jordens flade fast på </a:t>
            </a:r>
            <a:r>
              <a:rPr lang="da-DK" sz="1996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urdybet</a:t>
            </a: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,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samlede skyerne deroppe,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lod </a:t>
            </a:r>
            <a:r>
              <a:rPr lang="da-DK" sz="1996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urdybets</a:t>
            </a: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 kilder strømme,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satte en grænse for havet, 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↓			så vandet ikke kunne overtræde hans befaling, 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↓		da han lagde jordens </a:t>
            </a:r>
            <a:r>
              <a:rPr lang="da-DK" sz="1996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grundvolde</a:t>
            </a: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 fast,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→			da var jeg ved hans side som hans arkitekt [fortrolige].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Jeg var til glæde for ham dag efter dag, 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jeg sang [legede] foran ham hele tiden.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Jeg sang om [legede på] hans vide jord 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950"/>
              </a:lnSpc>
            </a:pPr>
            <a:r>
              <a:rPr lang="da-DK" sz="1996" spc="-1" dirty="0">
                <a:solidFill>
                  <a:srgbClr val="FFFFFF"/>
                </a:solidFill>
                <a:latin typeface="Times New Roman"/>
                <a:ea typeface="Times New Roman"/>
              </a:rPr>
              <a:t>og min glæde var hos </a:t>
            </a:r>
            <a:r>
              <a:rPr lang="da-DK" sz="1996" b="1" i="1" spc="-1" dirty="0">
                <a:solidFill>
                  <a:srgbClr val="FFFF00"/>
                </a:solidFill>
                <a:latin typeface="Times New Roman"/>
                <a:ea typeface="Times New Roman"/>
              </a:rPr>
              <a:t>MENNESKENE</a:t>
            </a:r>
            <a:endParaRPr lang="da-DK" sz="1996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12B5D8F-70F2-960D-4876-1A677811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45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Hvordan skal vi så forstå </a:t>
            </a:r>
            <a:b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</a:br>
            <a:r>
              <a:rPr lang="da-DK" sz="5443" b="1" spc="-1" dirty="0" err="1">
                <a:solidFill>
                  <a:srgbClr val="FFFFFF"/>
                </a:solidFill>
                <a:latin typeface="Source Serif Pro Black"/>
                <a:ea typeface="DejaVu Sans"/>
              </a:rPr>
              <a:t>Ordspr</a:t>
            </a: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 8,22-31?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751318" y="1828879"/>
            <a:ext cx="10693388" cy="50274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Jeg tror, at teksten handler om Guds visdom, som kommer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fra Gud og ned til os mennesker.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Gud vil dele sin visdom med os!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Visdommen er en midler mellem Gud og os mennesker 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og peger dermed hen på Jesus Kristus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8262763-6EB2-5264-D638-5581626B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4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2186335" y="2247235"/>
            <a:ext cx="7947131" cy="314501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0450" indent="-220450">
              <a:lnSpc>
                <a:spcPct val="90000"/>
              </a:lnSpc>
              <a:spcBef>
                <a:spcPts val="908"/>
              </a:spcBef>
              <a:buClr>
                <a:srgbClr val="000000"/>
              </a:buClr>
              <a:buFont typeface="Arial"/>
              <a:buChar char="•"/>
            </a:pPr>
            <a:r>
              <a:rPr lang="da-DK" sz="2395" spc="-1">
                <a:solidFill>
                  <a:srgbClr val="000000"/>
                </a:solidFill>
                <a:latin typeface="Arial"/>
                <a:ea typeface="DejaVu Sans"/>
              </a:rPr>
              <a:t>Der er kun én bøn i Ordsprogenes Bog (30,7-9)</a:t>
            </a:r>
            <a:endParaRPr lang="da-DK" sz="2395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endParaRPr lang="da-DK" sz="2540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6" name="Tabel 5"/>
          <p:cNvGraphicFramePr/>
          <p:nvPr/>
        </p:nvGraphicFramePr>
        <p:xfrm>
          <a:off x="1244789" y="2247235"/>
          <a:ext cx="9395210" cy="3266508"/>
        </p:xfrm>
        <a:graphic>
          <a:graphicData uri="http://schemas.openxmlformats.org/drawingml/2006/table">
            <a:tbl>
              <a:tblPr/>
              <a:tblGrid>
                <a:gridCol w="469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500" b="0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Ordsp 30,7-9</a:t>
                      </a:r>
                      <a:endParaRPr lang="da-DK" sz="2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256" marR="68256" marT="41476" marB="414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500" b="0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Fadervor</a:t>
                      </a:r>
                      <a:endParaRPr lang="da-DK" sz="2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256" marR="68256" marT="41476" marB="414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Hold løgn og løgneord borte fra mig</a:t>
                      </a:r>
                      <a:endParaRPr lang="da-DK" sz="2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256" marR="68256" marT="41476" marB="414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Helliget blive dit navn</a:t>
                      </a:r>
                      <a:endParaRPr lang="da-DK" sz="2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256" marR="68256" marT="41476" marB="414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Giv mig min brødration</a:t>
                      </a:r>
                      <a:endParaRPr lang="da-DK" sz="2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256" marR="68256" marT="41476" marB="414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Giv os i dag vort daglige brød</a:t>
                      </a:r>
                      <a:endParaRPr lang="da-DK" sz="2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256" marR="68256" marT="41476" marB="414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Lad mig ikke krænke min Guds navn</a:t>
                      </a:r>
                      <a:endParaRPr lang="da-DK" sz="2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256" marR="68256" marT="41476" marB="414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25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Led os ikke i fristelse</a:t>
                      </a:r>
                      <a:endParaRPr lang="da-DK" sz="2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256" marR="68256" marT="41476" marB="414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" name="Tekstfelt 6"/>
          <p:cNvSpPr/>
          <p:nvPr/>
        </p:nvSpPr>
        <p:spPr>
          <a:xfrm>
            <a:off x="539999" y="932173"/>
            <a:ext cx="9273068" cy="7526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da-DK" sz="4355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Jesus som visdomslærer</a:t>
            </a:r>
            <a:endParaRPr lang="da-DK" sz="4355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AEB72A-3EA3-36A5-9E5D-604B25E4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64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1369218" y="2247235"/>
            <a:ext cx="9576466" cy="314501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908"/>
              </a:spcBef>
              <a:buClr>
                <a:srgbClr val="FFFFFF"/>
              </a:buClr>
              <a:buNone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Jesus optræder i Bjergprædikenen som visdomslærer: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1269463" lvl="1" indent="-422937">
              <a:lnSpc>
                <a:spcPct val="90000"/>
              </a:lnSpc>
              <a:spcBef>
                <a:spcPts val="453"/>
              </a:spcBef>
              <a:buClr>
                <a:srgbClr val="FFFFFF"/>
              </a:buClr>
              <a:buFont typeface="Arial"/>
              <a:buChar char="•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Saligprisninger stammer fra visdomslitteraturen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1269463" lvl="1" indent="-422937">
              <a:lnSpc>
                <a:spcPct val="90000"/>
              </a:lnSpc>
              <a:spcBef>
                <a:spcPts val="453"/>
              </a:spcBef>
              <a:buClr>
                <a:srgbClr val="FFFFFF"/>
              </a:buClr>
              <a:buFont typeface="Arial"/>
              <a:buChar char="•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Jesus lærte dem (indrammer Bjergprædikenen)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1269463" lvl="1" indent="-422937">
              <a:lnSpc>
                <a:spcPct val="90000"/>
              </a:lnSpc>
              <a:spcBef>
                <a:spcPts val="453"/>
              </a:spcBef>
              <a:buClr>
                <a:srgbClr val="FFFFFF"/>
              </a:buClr>
              <a:buFont typeface="Arial"/>
              <a:buChar char="•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Ordsprogsagtigt materiale, retoriske spørgsmål, formaninger og belæringer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1269463" lvl="1" indent="-422937">
              <a:lnSpc>
                <a:spcPct val="90000"/>
              </a:lnSpc>
              <a:spcBef>
                <a:spcPts val="453"/>
              </a:spcBef>
              <a:buClr>
                <a:srgbClr val="FFFFFF"/>
              </a:buClr>
              <a:buFont typeface="Arial"/>
              <a:buChar char="•"/>
            </a:pPr>
            <a:r>
              <a:rPr lang="da-DK" sz="3266" spc="-1" dirty="0">
                <a:solidFill>
                  <a:srgbClr val="FFFFFF"/>
                </a:solidFill>
                <a:latin typeface="Times New Roman"/>
                <a:ea typeface="DejaVu Sans"/>
              </a:rPr>
              <a:t>Talen om de to veje, to slags frugter og de to </a:t>
            </a:r>
            <a:r>
              <a:rPr lang="da-DK" sz="3266" spc="-1" dirty="0" err="1">
                <a:solidFill>
                  <a:srgbClr val="FFFFFF"/>
                </a:solidFill>
                <a:latin typeface="Times New Roman"/>
                <a:ea typeface="DejaVu Sans"/>
              </a:rPr>
              <a:t>grundvolde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kstfelt 7"/>
          <p:cNvSpPr/>
          <p:nvPr/>
        </p:nvSpPr>
        <p:spPr>
          <a:xfrm>
            <a:off x="539999" y="540000"/>
            <a:ext cx="9273068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da-DK" sz="4355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Jesus som visdomslærer</a:t>
            </a:r>
            <a:endParaRPr lang="da-DK" sz="4355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8633CCC-8570-BB03-9442-163DE69F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Alle gode gange tre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980255" y="1742007"/>
            <a:ext cx="10252824" cy="42286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90277" indent="-292626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Bøger i mit eget bibliotek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390277" indent="-292626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Bøger skaffet af biblioteket i Kibæk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  <a:p>
            <a:pPr marL="390277" indent="-292626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3629" spc="-1" dirty="0">
                <a:solidFill>
                  <a:srgbClr val="FFFFFF"/>
                </a:solidFill>
                <a:latin typeface="Source Sans Pro"/>
                <a:ea typeface="DejaVu Sans"/>
              </a:rPr>
              <a:t>Artikler og bøger hentet fra academia.edu eller jstor.org</a:t>
            </a:r>
            <a:endParaRPr lang="da-DK" sz="3629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69AE457-84BC-1F43-691C-7C29482B8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62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1369218" y="2247235"/>
            <a:ext cx="9576466" cy="314501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Ordsprogenes Bog hører hjemme i Bibelen og lærer os både om livet med andre mennesker og om de to udgange for livet: døden og livet</a:t>
            </a:r>
          </a:p>
          <a:p>
            <a:pPr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</a:pPr>
            <a:r>
              <a:rPr lang="da-D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Ordsprogenens</a:t>
            </a: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Bog er Guds moralske vejledning, som er på linje med de profetiske tekster og lovgivningen. Gud åbenbarer sin vilje på tre forskellige måder</a:t>
            </a:r>
          </a:p>
          <a:p>
            <a:pPr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kom ind i vor verden og var både præst, profet og visdomslærer.</a:t>
            </a:r>
          </a:p>
        </p:txBody>
      </p:sp>
      <p:sp>
        <p:nvSpPr>
          <p:cNvPr id="301" name="Tekstfelt 7"/>
          <p:cNvSpPr/>
          <p:nvPr/>
        </p:nvSpPr>
        <p:spPr>
          <a:xfrm>
            <a:off x="539999" y="540000"/>
            <a:ext cx="9273068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da-DK" sz="4355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Ordsprogenes Bogs betydning</a:t>
            </a:r>
            <a:endParaRPr lang="da-DK" sz="4355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8633CCC-8570-BB03-9442-163DE69F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1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Bogens tilblivelse og opbygning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906773" y="1404729"/>
            <a:ext cx="10458900" cy="63827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10000"/>
              </a:lnSpc>
              <a:spcAft>
                <a:spcPts val="771"/>
              </a:spcAft>
              <a:buNone/>
              <a:tabLst>
                <a:tab pos="0" algn="l"/>
              </a:tabLst>
            </a:pPr>
            <a:r>
              <a:rPr lang="da-DK" sz="2359" spc="-1" dirty="0">
                <a:solidFill>
                  <a:srgbClr val="FFFFFF"/>
                </a:solidFill>
                <a:latin typeface="Arial"/>
                <a:ea typeface="DejaVu Sans"/>
              </a:rPr>
              <a:t>Aftale med Lohse/Kolon om kommentar til Ordsprogene primo 2019</a:t>
            </a:r>
          </a:p>
          <a:p>
            <a:pPr indent="0">
              <a:lnSpc>
                <a:spcPct val="110000"/>
              </a:lnSpc>
              <a:spcAft>
                <a:spcPts val="771"/>
              </a:spcAft>
              <a:buNone/>
              <a:tabLst>
                <a:tab pos="0" algn="l"/>
              </a:tabLst>
            </a:pPr>
            <a:r>
              <a:rPr lang="da-DK" sz="2359" spc="-1" dirty="0">
                <a:solidFill>
                  <a:srgbClr val="FFFFFF"/>
                </a:solidFill>
                <a:latin typeface="Arial"/>
                <a:ea typeface="DejaVu Sans"/>
              </a:rPr>
              <a:t>Prøvemanus – indledning og to kapitler sendt til Lohse</a:t>
            </a:r>
            <a:endParaRPr lang="da-DK" sz="2359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0000"/>
              </a:lnSpc>
              <a:spcAft>
                <a:spcPts val="771"/>
              </a:spcAft>
              <a:buNone/>
              <a:tabLst>
                <a:tab pos="0" algn="l"/>
              </a:tabLst>
            </a:pPr>
            <a:r>
              <a:rPr lang="da-DK" sz="2359" spc="-1" dirty="0">
                <a:solidFill>
                  <a:srgbClr val="FFFFFF"/>
                </a:solidFill>
                <a:latin typeface="Arial"/>
                <a:ea typeface="DejaVu Sans"/>
              </a:rPr>
              <a:t>Gennemlæsning og forkortelse i flere omgange</a:t>
            </a:r>
            <a:endParaRPr lang="da-DK" sz="2359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0000"/>
              </a:lnSpc>
              <a:spcAft>
                <a:spcPts val="771"/>
              </a:spcAft>
              <a:buNone/>
              <a:tabLst>
                <a:tab pos="0" algn="l"/>
              </a:tabLst>
            </a:pPr>
            <a:r>
              <a:rPr lang="da-DK" sz="2359" spc="-1" dirty="0">
                <a:solidFill>
                  <a:srgbClr val="FFFFFF"/>
                </a:solidFill>
                <a:latin typeface="Arial"/>
                <a:ea typeface="DejaVu Sans"/>
              </a:rPr>
              <a:t>Aflevering af manus til Lohse ultimo november 2021</a:t>
            </a:r>
            <a:endParaRPr lang="da-DK" sz="2359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0000"/>
              </a:lnSpc>
              <a:spcAft>
                <a:spcPts val="771"/>
              </a:spcAft>
              <a:buNone/>
              <a:tabLst>
                <a:tab pos="0" algn="l"/>
              </a:tabLst>
            </a:pPr>
            <a:r>
              <a:rPr lang="da-DK" sz="2359" spc="-1" dirty="0">
                <a:solidFill>
                  <a:srgbClr val="FFFFFF"/>
                </a:solidFill>
                <a:latin typeface="Arial"/>
                <a:ea typeface="DejaVu Sans"/>
              </a:rPr>
              <a:t>Lohse afleverede sproglige og nogle få indholdsmæssige kommentarer i løbet af sommeren 2022 - Udgivelsesdato var 1.12.2022</a:t>
            </a:r>
            <a:endParaRPr lang="da-DK" sz="2359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0000"/>
              </a:lnSpc>
              <a:spcAft>
                <a:spcPts val="771"/>
              </a:spcAft>
              <a:buNone/>
              <a:tabLst>
                <a:tab pos="0" algn="l"/>
              </a:tabLst>
            </a:pPr>
            <a:r>
              <a:rPr lang="da-DK" sz="2359" spc="-1" dirty="0">
                <a:solidFill>
                  <a:srgbClr val="FFFFFF"/>
                </a:solidFill>
                <a:latin typeface="Arial"/>
                <a:ea typeface="DejaVu Sans"/>
              </a:rPr>
              <a:t>Det gratis tillæg med ekstra noter (markeret med sidetal i tillæg og circulus i bogen) og en længere række registre (skriftsteder, forfatter, navne, hebraiske, græske, </a:t>
            </a:r>
            <a:r>
              <a:rPr lang="da-DK" sz="2359" spc="-1" dirty="0" err="1">
                <a:solidFill>
                  <a:srgbClr val="FFFFFF"/>
                </a:solidFill>
                <a:latin typeface="Arial"/>
                <a:ea typeface="DejaVu Sans"/>
              </a:rPr>
              <a:t>ugaritiske</a:t>
            </a:r>
            <a:r>
              <a:rPr lang="da-DK" sz="2359" spc="-1" dirty="0">
                <a:solidFill>
                  <a:srgbClr val="FFFFFF"/>
                </a:solidFill>
                <a:latin typeface="Arial"/>
                <a:ea typeface="DejaVu Sans"/>
              </a:rPr>
              <a:t> og </a:t>
            </a:r>
            <a:r>
              <a:rPr lang="da-DK" sz="2359" spc="-1" dirty="0" err="1">
                <a:solidFill>
                  <a:srgbClr val="FFFFFF"/>
                </a:solidFill>
                <a:latin typeface="Arial"/>
                <a:ea typeface="DejaVu Sans"/>
              </a:rPr>
              <a:t>akkadiske</a:t>
            </a:r>
            <a:r>
              <a:rPr lang="da-DK" sz="2359" spc="-1" dirty="0">
                <a:solidFill>
                  <a:srgbClr val="FFFFFF"/>
                </a:solidFill>
                <a:latin typeface="Arial"/>
                <a:ea typeface="DejaVu Sans"/>
              </a:rPr>
              <a:t> ord samt et emneregister) kan frit downloades fra Lohses hjemmeside eller ved henvendelse til mig</a:t>
            </a:r>
            <a:endParaRPr lang="da-DK" sz="2359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EF7E81D-CFDA-223A-B553-3FFFBC91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6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Kommentar og Tillæg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Billede 4"/>
          <p:cNvPicPr/>
          <p:nvPr/>
        </p:nvPicPr>
        <p:blipFill>
          <a:blip r:embed="rId2"/>
          <a:stretch/>
        </p:blipFill>
        <p:spPr>
          <a:xfrm>
            <a:off x="1197107" y="4428826"/>
            <a:ext cx="9123165" cy="2153831"/>
          </a:xfrm>
          <a:prstGeom prst="rect">
            <a:avLst/>
          </a:prstGeom>
          <a:ln w="0">
            <a:noFill/>
          </a:ln>
        </p:spPr>
      </p:pic>
      <p:pic>
        <p:nvPicPr>
          <p:cNvPr id="214" name="Billede 6"/>
          <p:cNvPicPr/>
          <p:nvPr/>
        </p:nvPicPr>
        <p:blipFill>
          <a:blip r:embed="rId3"/>
          <a:stretch/>
        </p:blipFill>
        <p:spPr>
          <a:xfrm>
            <a:off x="1197107" y="1581654"/>
            <a:ext cx="9097691" cy="2518627"/>
          </a:xfrm>
          <a:prstGeom prst="rect">
            <a:avLst/>
          </a:prstGeom>
          <a:ln w="0">
            <a:noFill/>
          </a:ln>
        </p:spPr>
      </p:pic>
      <p:cxnSp>
        <p:nvCxnSpPr>
          <p:cNvPr id="215" name="Lige forbindelse 8"/>
          <p:cNvCxnSpPr/>
          <p:nvPr/>
        </p:nvCxnSpPr>
        <p:spPr>
          <a:xfrm flipH="1">
            <a:off x="1876732" y="3065005"/>
            <a:ext cx="4221117" cy="1506212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0C02A0D-D024-BAFF-62C4-25111A1F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2C0CE28-36A8-0F92-0C90-C8C73214D48E}"/>
              </a:ext>
            </a:extLst>
          </p:cNvPr>
          <p:cNvSpPr txBox="1"/>
          <p:nvPr/>
        </p:nvSpPr>
        <p:spPr>
          <a:xfrm>
            <a:off x="540000" y="1391961"/>
            <a:ext cx="3992243" cy="5190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23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Kommentar og Tillæg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Billede 4"/>
          <p:cNvPicPr/>
          <p:nvPr/>
        </p:nvPicPr>
        <p:blipFill>
          <a:blip r:embed="rId2"/>
          <a:stretch/>
        </p:blipFill>
        <p:spPr>
          <a:xfrm>
            <a:off x="1197107" y="4428826"/>
            <a:ext cx="9123165" cy="2153831"/>
          </a:xfrm>
          <a:prstGeom prst="rect">
            <a:avLst/>
          </a:prstGeom>
          <a:ln w="0">
            <a:noFill/>
          </a:ln>
        </p:spPr>
      </p:pic>
      <p:pic>
        <p:nvPicPr>
          <p:cNvPr id="214" name="Billede 6"/>
          <p:cNvPicPr/>
          <p:nvPr/>
        </p:nvPicPr>
        <p:blipFill>
          <a:blip r:embed="rId3"/>
          <a:stretch/>
        </p:blipFill>
        <p:spPr>
          <a:xfrm>
            <a:off x="1197107" y="1581654"/>
            <a:ext cx="9097691" cy="2518627"/>
          </a:xfrm>
          <a:prstGeom prst="rect">
            <a:avLst/>
          </a:prstGeom>
          <a:ln w="0">
            <a:noFill/>
          </a:ln>
        </p:spPr>
      </p:pic>
      <p:cxnSp>
        <p:nvCxnSpPr>
          <p:cNvPr id="215" name="Lige forbindelse 8"/>
          <p:cNvCxnSpPr/>
          <p:nvPr/>
        </p:nvCxnSpPr>
        <p:spPr>
          <a:xfrm flipH="1">
            <a:off x="1876732" y="3065005"/>
            <a:ext cx="4221117" cy="1506212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0C02A0D-D024-BAFF-62C4-25111A1F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09DD32-B0E3-4854-DD89-FC4A810FC2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2" t="23939" r="27524" b="14869"/>
          <a:stretch/>
        </p:blipFill>
        <p:spPr>
          <a:xfrm>
            <a:off x="540000" y="1391961"/>
            <a:ext cx="10886043" cy="519069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2C0CE28-36A8-0F92-0C90-C8C73214D48E}"/>
              </a:ext>
            </a:extLst>
          </p:cNvPr>
          <p:cNvSpPr txBox="1"/>
          <p:nvPr/>
        </p:nvSpPr>
        <p:spPr>
          <a:xfrm>
            <a:off x="540000" y="1391961"/>
            <a:ext cx="3992243" cy="5190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E858E32A-8CD7-67DB-A444-AAF555A61A32}"/>
              </a:ext>
            </a:extLst>
          </p:cNvPr>
          <p:cNvCxnSpPr/>
          <p:nvPr/>
        </p:nvCxnSpPr>
        <p:spPr>
          <a:xfrm>
            <a:off x="6124136" y="2644726"/>
            <a:ext cx="572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ACC0AD8-70BE-4E06-0357-70A87C57FFB6}"/>
              </a:ext>
            </a:extLst>
          </p:cNvPr>
          <p:cNvCxnSpPr/>
          <p:nvPr/>
        </p:nvCxnSpPr>
        <p:spPr>
          <a:xfrm>
            <a:off x="1590689" y="3065005"/>
            <a:ext cx="572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7C4612A-CF15-CF6B-B4B6-CBEB7C75CE17}"/>
              </a:ext>
            </a:extLst>
          </p:cNvPr>
          <p:cNvCxnSpPr>
            <a:cxnSpLocks/>
          </p:cNvCxnSpPr>
          <p:nvPr/>
        </p:nvCxnSpPr>
        <p:spPr>
          <a:xfrm>
            <a:off x="2787749" y="5298830"/>
            <a:ext cx="46188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F81ACAD-FA59-9147-EDB6-85C7D691A0D6}"/>
              </a:ext>
            </a:extLst>
          </p:cNvPr>
          <p:cNvCxnSpPr>
            <a:cxnSpLocks/>
          </p:cNvCxnSpPr>
          <p:nvPr/>
        </p:nvCxnSpPr>
        <p:spPr>
          <a:xfrm>
            <a:off x="9129932" y="5298830"/>
            <a:ext cx="42906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 dirty="0">
                <a:solidFill>
                  <a:srgbClr val="FFFFFF"/>
                </a:solidFill>
                <a:latin typeface="Source Serif Pro Black"/>
                <a:ea typeface="DejaVu Sans"/>
              </a:rPr>
              <a:t>Ordsprogene og Visdommen</a:t>
            </a:r>
            <a:endParaRPr lang="da-DK" sz="544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980255" y="1742007"/>
            <a:ext cx="10252824" cy="42286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97977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266" spc="-1" dirty="0">
                <a:solidFill>
                  <a:srgbClr val="FFFFFF"/>
                </a:solidFill>
                <a:latin typeface="Source Sans Pro"/>
                <a:ea typeface="DejaVu Sans"/>
              </a:rPr>
              <a:t>Gud taler gennem </a:t>
            </a:r>
            <a:r>
              <a:rPr lang="da-DK" sz="3266" spc="-1" dirty="0">
                <a:solidFill>
                  <a:srgbClr val="FFFF00"/>
                </a:solidFill>
                <a:latin typeface="Source Sans Pro"/>
                <a:ea typeface="DejaVu Sans"/>
              </a:rPr>
              <a:t>profeter</a:t>
            </a:r>
            <a:r>
              <a:rPr lang="da-DK" sz="3266" spc="-1" dirty="0">
                <a:solidFill>
                  <a:srgbClr val="FFFFFF"/>
                </a:solidFill>
                <a:latin typeface="Source Sans Pro"/>
                <a:ea typeface="DejaVu Sans"/>
              </a:rPr>
              <a:t>, 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512749" lvl="1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der tolker drømme, syner og begivenheder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266" spc="-1" dirty="0">
                <a:solidFill>
                  <a:srgbClr val="FFFFFF"/>
                </a:solidFill>
                <a:latin typeface="Source Sans Pro"/>
                <a:ea typeface="DejaVu Sans"/>
              </a:rPr>
              <a:t>Gud taler gennem </a:t>
            </a:r>
            <a:r>
              <a:rPr lang="da-DK" sz="3266" spc="-1" dirty="0">
                <a:solidFill>
                  <a:srgbClr val="FFFF00"/>
                </a:solidFill>
                <a:latin typeface="Source Sans Pro"/>
                <a:ea typeface="DejaVu Sans"/>
              </a:rPr>
              <a:t>præster</a:t>
            </a:r>
            <a:r>
              <a:rPr lang="da-DK" sz="3266" spc="-1" dirty="0">
                <a:solidFill>
                  <a:srgbClr val="FFFFFF"/>
                </a:solidFill>
                <a:latin typeface="Source Sans Pro"/>
                <a:ea typeface="DejaVu Sans"/>
              </a:rPr>
              <a:t>, 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512749" lvl="1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der udlægger loven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7977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266" spc="-1" dirty="0">
                <a:solidFill>
                  <a:srgbClr val="FFFFFF"/>
                </a:solidFill>
                <a:latin typeface="Source Sans Pro"/>
                <a:ea typeface="DejaVu Sans"/>
              </a:rPr>
              <a:t>Gud taler gennem </a:t>
            </a:r>
            <a:r>
              <a:rPr lang="da-DK" sz="3266" spc="-1" dirty="0">
                <a:solidFill>
                  <a:srgbClr val="FFFF00"/>
                </a:solidFill>
                <a:latin typeface="Source Sans Pro"/>
                <a:ea typeface="DejaVu Sans"/>
              </a:rPr>
              <a:t>vismænd</a:t>
            </a:r>
            <a:r>
              <a:rPr lang="da-DK" sz="3266" spc="-1" dirty="0">
                <a:solidFill>
                  <a:srgbClr val="FFFFFF"/>
                </a:solidFill>
                <a:latin typeface="Source Sans Pro"/>
                <a:ea typeface="DejaVu Sans"/>
              </a:rPr>
              <a:t>,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512749" lvl="1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der iagttager natur og mennesker og giver gode råd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6F0935A-180E-F719-EC1A-EF8FF299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4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/>
          </p:nvPr>
        </p:nvSpPr>
        <p:spPr>
          <a:xfrm>
            <a:off x="953801" y="1742007"/>
            <a:ext cx="10308670" cy="48530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 lnSpcReduction="20000"/>
          </a:bodyPr>
          <a:lstStyle/>
          <a:p>
            <a:pPr marL="94711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3266" spc="-1" dirty="0">
                <a:solidFill>
                  <a:srgbClr val="FFFFFF"/>
                </a:solidFill>
                <a:latin typeface="Source Sans Pro"/>
                <a:ea typeface="DejaVu Sans"/>
              </a:rPr>
              <a:t>Visdom var først og fremmest noget praktisk</a:t>
            </a:r>
            <a:endParaRPr lang="da-DK" sz="3266" spc="-1" dirty="0">
              <a:solidFill>
                <a:srgbClr val="000000"/>
              </a:solidFill>
              <a:latin typeface="Arial"/>
            </a:endParaRPr>
          </a:p>
          <a:p>
            <a:pPr marL="784801" lvl="1" indent="-285115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903" i="1" spc="-1" dirty="0">
                <a:solidFill>
                  <a:srgbClr val="FFFFFF"/>
                </a:solidFill>
                <a:latin typeface="Arial"/>
                <a:ea typeface="DejaVu Sans"/>
              </a:rPr>
              <a:t>Bygningen af tabernaklet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1187489" lvl="2" indent="-285115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540" i="1" spc="-1" dirty="0">
                <a:solidFill>
                  <a:srgbClr val="FFFFFF"/>
                </a:solidFill>
                <a:latin typeface="Arial"/>
                <a:ea typeface="DejaVu Sans"/>
              </a:rPr>
              <a:t>Se, jeg har udvalgt </a:t>
            </a:r>
            <a:r>
              <a:rPr lang="da-DK" sz="2540" i="1" spc="-1" dirty="0" err="1">
                <a:solidFill>
                  <a:srgbClr val="FFFFFF"/>
                </a:solidFill>
                <a:latin typeface="Arial"/>
                <a:ea typeface="DejaVu Sans"/>
              </a:rPr>
              <a:t>Besalʾel</a:t>
            </a:r>
            <a:r>
              <a:rPr lang="da-DK" sz="2540" i="1" spc="-1" dirty="0">
                <a:solidFill>
                  <a:srgbClr val="FFFFFF"/>
                </a:solidFill>
                <a:latin typeface="Arial"/>
                <a:ea typeface="DejaVu Sans"/>
              </a:rPr>
              <a:t>... og fyldt ham med Guds ånd, med visdom og klogskab og indsigt til at udføre al slags arbejde.</a:t>
            </a:r>
            <a:r>
              <a:rPr lang="da-DK" sz="2540" spc="-1" dirty="0">
                <a:solidFill>
                  <a:srgbClr val="FFFFFF"/>
                </a:solidFill>
                <a:latin typeface="Arial"/>
                <a:ea typeface="DejaVu Sans"/>
              </a:rPr>
              <a:t> (2 Mos 31,3)</a:t>
            </a:r>
            <a:endParaRPr lang="da-DK" sz="2540" spc="-1" dirty="0">
              <a:solidFill>
                <a:srgbClr val="000000"/>
              </a:solidFill>
              <a:latin typeface="Arial"/>
            </a:endParaRPr>
          </a:p>
          <a:p>
            <a:pPr marL="784801" lvl="1" indent="-285115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900" i="1" spc="-1" dirty="0">
                <a:solidFill>
                  <a:srgbClr val="FFFFFF"/>
                </a:solidFill>
                <a:latin typeface="Arial"/>
                <a:ea typeface="DejaVu Sans"/>
              </a:rPr>
              <a:t>Bygningen af templet</a:t>
            </a:r>
          </a:p>
          <a:p>
            <a:pPr marL="1187489" lvl="2" indent="-285115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chemeClr val="accent3"/>
              </a:buClr>
              <a:buSzPct val="75000"/>
              <a:buFont typeface="Wingdings" charset="2"/>
              <a:buChar char=""/>
            </a:pPr>
            <a:r>
              <a:rPr lang="da-DK" sz="2600" i="1" spc="-1" dirty="0" err="1">
                <a:solidFill>
                  <a:srgbClr val="FFFFFF"/>
                </a:solidFill>
                <a:latin typeface="Arial"/>
                <a:ea typeface="DejaVu Sans"/>
              </a:rPr>
              <a:t>Hiram</a:t>
            </a:r>
            <a:r>
              <a:rPr lang="da-DK" sz="2600" i="1" spc="-1" dirty="0">
                <a:solidFill>
                  <a:srgbClr val="FFFFFF"/>
                </a:solidFill>
                <a:latin typeface="Arial"/>
                <a:ea typeface="DejaVu Sans"/>
              </a:rPr>
              <a:t> fra </a:t>
            </a:r>
            <a:r>
              <a:rPr lang="da-DK" sz="2600" i="1" spc="-1" dirty="0" err="1">
                <a:solidFill>
                  <a:srgbClr val="FFFFFF"/>
                </a:solidFill>
                <a:latin typeface="Arial"/>
                <a:ea typeface="DejaVu Sans"/>
              </a:rPr>
              <a:t>Tyrus</a:t>
            </a:r>
            <a:r>
              <a:rPr lang="da-DK" sz="2600" i="1" spc="-1" dirty="0">
                <a:solidFill>
                  <a:srgbClr val="FFFFFF"/>
                </a:solidFill>
                <a:latin typeface="Arial"/>
                <a:ea typeface="DejaVu Sans"/>
              </a:rPr>
              <a:t> ...  han var fuld af visdom og klogskab og indsigt til at udføre al slags bronzearbejde. (1 Kong 7,14)</a:t>
            </a:r>
          </a:p>
          <a:p>
            <a:pPr marL="94711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Visdom var nødvendig for konger og ledere i folket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marL="94711"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Clr>
                <a:srgbClr val="04617B"/>
              </a:buClr>
              <a:buSzPct val="45000"/>
              <a:buNone/>
            </a:pPr>
            <a:r>
              <a:rPr lang="da-DK" sz="2903" spc="-1" dirty="0">
                <a:solidFill>
                  <a:srgbClr val="FFFFFF"/>
                </a:solidFill>
                <a:latin typeface="Source Sans Pro"/>
                <a:ea typeface="DejaVu Sans"/>
              </a:rPr>
              <a:t>Visdom var nødvendig i børneopdragelsen</a:t>
            </a:r>
            <a:endParaRPr lang="da-DK" sz="2903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286"/>
              </a:spcBef>
              <a:buNone/>
              <a:tabLst>
                <a:tab pos="0" algn="l"/>
              </a:tabLst>
            </a:pPr>
            <a:endParaRPr lang="da-DK" sz="2540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908"/>
              </a:spcBef>
              <a:spcAft>
                <a:spcPts val="1278"/>
              </a:spcAft>
              <a:buNone/>
              <a:tabLst>
                <a:tab pos="0" algn="l"/>
              </a:tabLst>
            </a:pPr>
            <a:endParaRPr lang="da-DK" sz="3266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title"/>
          </p:nvPr>
        </p:nvSpPr>
        <p:spPr>
          <a:xfrm>
            <a:off x="540000" y="110060"/>
            <a:ext cx="9794298" cy="1143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a-DK" sz="5443" b="1" spc="-1">
                <a:solidFill>
                  <a:srgbClr val="FFFFFF"/>
                </a:solidFill>
                <a:latin typeface="Source Serif Pro Black"/>
                <a:ea typeface="DejaVu Sans"/>
              </a:rPr>
              <a:t>Ordsprogene og Visdommen</a:t>
            </a:r>
            <a:endParaRPr lang="da-DK" sz="544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455F010A-9E75-2550-D294-D62BF7B3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14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342</TotalTime>
  <Words>3169</Words>
  <Application>Microsoft Office PowerPoint</Application>
  <PresentationFormat>Widescreen</PresentationFormat>
  <Paragraphs>573</Paragraphs>
  <Slides>40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49" baseType="lpstr">
      <vt:lpstr>Arial</vt:lpstr>
      <vt:lpstr>Calibri</vt:lpstr>
      <vt:lpstr>Century Gothic</vt:lpstr>
      <vt:lpstr>Source Sans Pro</vt:lpstr>
      <vt:lpstr>Source Serif Pro Black</vt:lpstr>
      <vt:lpstr>Times New Roman</vt:lpstr>
      <vt:lpstr>Wingdings</vt:lpstr>
      <vt:lpstr>Wingdings 3</vt:lpstr>
      <vt:lpstr>Ion</vt:lpstr>
      <vt:lpstr>Ordsprogenes Bog Alle gode gange tre </vt:lpstr>
      <vt:lpstr>Alle gode gange tre</vt:lpstr>
      <vt:lpstr>Alle gode gange tre</vt:lpstr>
      <vt:lpstr>Alle gode gange tre</vt:lpstr>
      <vt:lpstr>Bogens tilblivelse og opbygning</vt:lpstr>
      <vt:lpstr>Kommentar og Tillæg</vt:lpstr>
      <vt:lpstr>Kommentar og Tillæg</vt:lpstr>
      <vt:lpstr>Ordsprogene og Visdommen</vt:lpstr>
      <vt:lpstr>Ordsprogene og Visdommen</vt:lpstr>
      <vt:lpstr>Ordsprogene og Visdommen</vt:lpstr>
      <vt:lpstr>Ordsprogene og Visdommen</vt:lpstr>
      <vt:lpstr>Ordsprogene og Visdommen</vt:lpstr>
      <vt:lpstr>Ordsprogenes Bog</vt:lpstr>
      <vt:lpstr>PowerPoint-præsentation</vt:lpstr>
      <vt:lpstr>PowerPoint-præsentation</vt:lpstr>
      <vt:lpstr>Afsnitsmarkører</vt:lpstr>
      <vt:lpstr>PowerPoint-præsentation</vt:lpstr>
      <vt:lpstr>PowerPoint-præsentation</vt:lpstr>
      <vt:lpstr>PowerPoint-præsentation</vt:lpstr>
      <vt:lpstr>PowerPoint-præsentation</vt:lpstr>
      <vt:lpstr>Evigt liv – evig død</vt:lpstr>
      <vt:lpstr>Evigt liv – evig død</vt:lpstr>
      <vt:lpstr>PowerPoint-præsentation</vt:lpstr>
      <vt:lpstr>PowerPoint-præsentation</vt:lpstr>
      <vt:lpstr>PowerPoint-præsentation</vt:lpstr>
      <vt:lpstr>Jesus og Ordsprogenes Bog</vt:lpstr>
      <vt:lpstr>Visdommens oprindelse  (Ordspr 8,22-23)</vt:lpstr>
      <vt:lpstr>PowerPoint-præsentation</vt:lpstr>
      <vt:lpstr>To bøger af Jørgen Sejergaard</vt:lpstr>
      <vt:lpstr>Hvordan skal vi så forstå  Ordspr 8,22-31?</vt:lpstr>
      <vt:lpstr>A   Visdommens oprindelse (v.22-23)</vt:lpstr>
      <vt:lpstr>B   Den negative tilstand ved skabelsen (v.24-27a)</vt:lpstr>
      <vt:lpstr>Afsnit A og B</vt:lpstr>
      <vt:lpstr>PowerPoint-præsentation</vt:lpstr>
      <vt:lpstr>PowerPoint-præsentation</vt:lpstr>
      <vt:lpstr>PowerPoint-præsentation</vt:lpstr>
      <vt:lpstr>Hvordan skal vi så forstå  Ordspr 8,22-31?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Ordsprogenes Bog Alle gode gange tre</dc:title>
  <dc:creator>Leif Kjøller-Rasmussen</dc:creator>
  <cp:lastModifiedBy>Leif Kjøller-Rasmussen</cp:lastModifiedBy>
  <cp:revision>47</cp:revision>
  <dcterms:created xsi:type="dcterms:W3CDTF">2023-01-05T17:52:13Z</dcterms:created>
  <dcterms:modified xsi:type="dcterms:W3CDTF">2023-01-25T13:46:51Z</dcterms:modified>
</cp:coreProperties>
</file>